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66" r:id="rId2"/>
    <p:sldId id="256" r:id="rId3"/>
    <p:sldId id="359" r:id="rId4"/>
    <p:sldId id="327" r:id="rId5"/>
    <p:sldId id="329" r:id="rId6"/>
    <p:sldId id="403" r:id="rId7"/>
    <p:sldId id="350" r:id="rId8"/>
    <p:sldId id="378" r:id="rId9"/>
    <p:sldId id="401" r:id="rId10"/>
    <p:sldId id="404" r:id="rId11"/>
    <p:sldId id="377" r:id="rId12"/>
    <p:sldId id="297" r:id="rId13"/>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3"/>
    <a:srgbClr val="DA9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2" autoAdjust="0"/>
    <p:restoredTop sz="94590"/>
  </p:normalViewPr>
  <p:slideViewPr>
    <p:cSldViewPr snapToGrid="0" snapToObjects="1">
      <p:cViewPr varScale="1">
        <p:scale>
          <a:sx n="108" d="100"/>
          <a:sy n="108" d="100"/>
        </p:scale>
        <p:origin x="468" y="108"/>
      </p:cViewPr>
      <p:guideLst/>
    </p:cSldViewPr>
  </p:slideViewPr>
  <p:notesTextViewPr>
    <p:cViewPr>
      <p:scale>
        <a:sx n="3" d="2"/>
        <a:sy n="3" d="2"/>
      </p:scale>
      <p:origin x="0" y="0"/>
    </p:cViewPr>
  </p:notesTextViewPr>
  <p:notesViewPr>
    <p:cSldViewPr snapToGrid="0" snapToObjects="1">
      <p:cViewPr varScale="1">
        <p:scale>
          <a:sx n="82" d="100"/>
          <a:sy n="82" d="100"/>
        </p:scale>
        <p:origin x="195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fi-FI"/>
              <a:t>25.06.2020</a:t>
            </a:r>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25.06.2020</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0DE3AC-D441-CF46-88D9-E2DA4012B4DC}" type="slidenum">
              <a:rPr lang="en-GB" smtClean="0"/>
              <a:t>‹#›</a:t>
            </a:fld>
            <a:endParaRPr lang="en-GB"/>
          </a:p>
        </p:txBody>
      </p:sp>
    </p:spTree>
    <p:extLst>
      <p:ext uri="{BB962C8B-B14F-4D97-AF65-F5344CB8AC3E}">
        <p14:creationId xmlns:p14="http://schemas.microsoft.com/office/powerpoint/2010/main" val="27796859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fi-FI"/>
              <a:t>25.06.2020</a:t>
            </a:r>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25.06.2020</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39771-DB5C-8247-9BA1-AA5AB87D35F6}" type="slidenum">
              <a:rPr lang="en-US" smtClean="0"/>
              <a:t>‹#›</a:t>
            </a:fld>
            <a:endParaRPr lang="en-US"/>
          </a:p>
        </p:txBody>
      </p:sp>
    </p:spTree>
    <p:extLst>
      <p:ext uri="{BB962C8B-B14F-4D97-AF65-F5344CB8AC3E}">
        <p14:creationId xmlns:p14="http://schemas.microsoft.com/office/powerpoint/2010/main" val="247840238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 name="Footer Placeholder 2">
            <a:extLst>
              <a:ext uri="{FF2B5EF4-FFF2-40B4-BE49-F238E27FC236}">
                <a16:creationId xmlns:a16="http://schemas.microsoft.com/office/drawing/2014/main" id="{215B0640-713F-224D-8EA3-88173E180AB6}"/>
              </a:ext>
            </a:extLst>
          </p:cNvPr>
          <p:cNvSpPr>
            <a:spLocks noGrp="1"/>
          </p:cNvSpPr>
          <p:nvPr>
            <p:ph type="ftr" sz="quarter" idx="4"/>
          </p:nvPr>
        </p:nvSpPr>
        <p:spPr/>
        <p:txBody>
          <a:bodyPr/>
          <a:lstStyle/>
          <a:p>
            <a:r>
              <a:rPr lang="en-US"/>
              <a:t>25.06.2020</a:t>
            </a:r>
          </a:p>
        </p:txBody>
      </p:sp>
    </p:spTree>
    <p:extLst>
      <p:ext uri="{BB962C8B-B14F-4D97-AF65-F5344CB8AC3E}">
        <p14:creationId xmlns:p14="http://schemas.microsoft.com/office/powerpoint/2010/main" val="270674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ижний колонтитул 3"/>
          <p:cNvSpPr>
            <a:spLocks noGrp="1"/>
          </p:cNvSpPr>
          <p:nvPr>
            <p:ph type="ftr" sz="quarter" idx="4"/>
          </p:nvPr>
        </p:nvSpPr>
        <p:spPr/>
        <p:txBody>
          <a:bodyPr/>
          <a:lstStyle/>
          <a:p>
            <a:r>
              <a:rPr lang="en-US"/>
              <a:t>25.06.2020</a:t>
            </a:r>
          </a:p>
        </p:txBody>
      </p:sp>
      <p:sp>
        <p:nvSpPr>
          <p:cNvPr id="5" name="Номер слайда 4"/>
          <p:cNvSpPr>
            <a:spLocks noGrp="1"/>
          </p:cNvSpPr>
          <p:nvPr>
            <p:ph type="sldNum" sz="quarter" idx="5"/>
          </p:nvPr>
        </p:nvSpPr>
        <p:spPr/>
        <p:txBody>
          <a:bodyPr/>
          <a:lstStyle/>
          <a:p>
            <a:fld id="{09E39771-DB5C-8247-9BA1-AA5AB87D35F6}" type="slidenum">
              <a:rPr lang="en-US" smtClean="0"/>
              <a:t>9</a:t>
            </a:fld>
            <a:endParaRPr lang="en-US"/>
          </a:p>
        </p:txBody>
      </p:sp>
    </p:spTree>
    <p:extLst>
      <p:ext uri="{BB962C8B-B14F-4D97-AF65-F5344CB8AC3E}">
        <p14:creationId xmlns:p14="http://schemas.microsoft.com/office/powerpoint/2010/main" val="3117336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jpg"/><Relationship Id="rId12" Type="http://schemas.openxmlformats.org/officeDocument/2006/relationships/image" Target="../media/image15.png"/><Relationship Id="rId17" Type="http://schemas.openxmlformats.org/officeDocument/2006/relationships/image" Target="../media/image2.png"/><Relationship Id="rId2" Type="http://schemas.openxmlformats.org/officeDocument/2006/relationships/image" Target="../media/image5.gif"/><Relationship Id="rId16"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jpg"/><Relationship Id="rId1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3581BBF-F85C-D84C-A91C-ADE4E2F204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61320"/>
            <a:ext cx="12192000" cy="5400600"/>
          </a:xfrm>
          <a:prstGeom prst="rect">
            <a:avLst/>
          </a:prstGeom>
        </p:spPr>
      </p:pic>
      <p:sp>
        <p:nvSpPr>
          <p:cNvPr id="2" name="Title 1">
            <a:extLst>
              <a:ext uri="{FF2B5EF4-FFF2-40B4-BE49-F238E27FC236}">
                <a16:creationId xmlns:a16="http://schemas.microsoft.com/office/drawing/2014/main" id="{175419EA-C0AA-BE4C-9908-B74A9706B80E}"/>
              </a:ext>
            </a:extLst>
          </p:cNvPr>
          <p:cNvSpPr>
            <a:spLocks noGrp="1"/>
          </p:cNvSpPr>
          <p:nvPr>
            <p:ph type="ctrTitle"/>
          </p:nvPr>
        </p:nvSpPr>
        <p:spPr>
          <a:xfrm>
            <a:off x="831056" y="2047558"/>
            <a:ext cx="10529888" cy="2387600"/>
          </a:xfrm>
        </p:spPr>
        <p:txBody>
          <a:bodyPr anchor="ctr" anchorCtr="1">
            <a:normAutofit/>
          </a:bodyPr>
          <a:lstStyle>
            <a:lvl1pPr algn="ctr">
              <a:defRPr sz="5400"/>
            </a:lvl1pPr>
          </a:lstStyle>
          <a:p>
            <a:r>
              <a:rPr lang="en-GB" noProof="0"/>
              <a:t>Click to edit Master title style</a:t>
            </a:r>
            <a:endParaRPr lang="en-US" noProof="0" dirty="0"/>
          </a:p>
        </p:txBody>
      </p:sp>
      <p:sp>
        <p:nvSpPr>
          <p:cNvPr id="3" name="Subtitle 2">
            <a:extLst>
              <a:ext uri="{FF2B5EF4-FFF2-40B4-BE49-F238E27FC236}">
                <a16:creationId xmlns:a16="http://schemas.microsoft.com/office/drawing/2014/main" id="{6E66D4FB-D8DB-F74B-930B-B021418435B7}"/>
              </a:ext>
            </a:extLst>
          </p:cNvPr>
          <p:cNvSpPr>
            <a:spLocks noGrp="1"/>
          </p:cNvSpPr>
          <p:nvPr>
            <p:ph type="subTitle" idx="1" hasCustomPrompt="1"/>
          </p:nvPr>
        </p:nvSpPr>
        <p:spPr>
          <a:xfrm>
            <a:off x="1524000" y="4782820"/>
            <a:ext cx="9144000" cy="538988"/>
          </a:xfrm>
        </p:spPr>
        <p:txBody>
          <a:bodyPr>
            <a:noAutofit/>
          </a:bodyPr>
          <a:lstStyle>
            <a:lvl1pPr marL="0" marR="0" indent="0" algn="ctr" defTabSz="914400" rtl="0" eaLnBrk="1" fontAlgn="auto" latinLnBrk="0" hangingPunct="1">
              <a:lnSpc>
                <a:spcPct val="90000"/>
              </a:lnSpc>
              <a:spcBef>
                <a:spcPts val="0"/>
              </a:spcBef>
              <a:spcAft>
                <a:spcPts val="900"/>
              </a:spcAft>
              <a:buClrTx/>
              <a:buSzTx/>
              <a:buFont typeface="Wingdings" pitchFamily="2" charset="2"/>
              <a:buNone/>
              <a:tabLst/>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subtitle/author style</a:t>
            </a:r>
          </a:p>
        </p:txBody>
      </p:sp>
      <p:pic>
        <p:nvPicPr>
          <p:cNvPr id="7" name="Picture 6">
            <a:extLst>
              <a:ext uri="{FF2B5EF4-FFF2-40B4-BE49-F238E27FC236}">
                <a16:creationId xmlns:a16="http://schemas.microsoft.com/office/drawing/2014/main" id="{E1C999B5-3989-8940-AAB2-607FA9316C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75568" y="233856"/>
            <a:ext cx="2625088" cy="659708"/>
          </a:xfrm>
          <a:prstGeom prst="rect">
            <a:avLst/>
          </a:prstGeom>
        </p:spPr>
      </p:pic>
      <p:pic>
        <p:nvPicPr>
          <p:cNvPr id="8" name="Picture 7">
            <a:extLst>
              <a:ext uri="{FF2B5EF4-FFF2-40B4-BE49-F238E27FC236}">
                <a16:creationId xmlns:a16="http://schemas.microsoft.com/office/drawing/2014/main" id="{952D8464-CB83-D444-9969-7DF779FD45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188640"/>
            <a:ext cx="2372744" cy="881368"/>
          </a:xfrm>
          <a:prstGeom prst="rect">
            <a:avLst/>
          </a:prstGeom>
        </p:spPr>
      </p:pic>
      <p:sp>
        <p:nvSpPr>
          <p:cNvPr id="11" name="Text Placeholder 10"/>
          <p:cNvSpPr>
            <a:spLocks noGrp="1"/>
          </p:cNvSpPr>
          <p:nvPr>
            <p:ph type="body" sz="quarter" idx="10" hasCustomPrompt="1"/>
          </p:nvPr>
        </p:nvSpPr>
        <p:spPr>
          <a:xfrm>
            <a:off x="1524127" y="5340223"/>
            <a:ext cx="9143746" cy="566801"/>
          </a:xfrm>
        </p:spPr>
        <p:txBody>
          <a:bodyPr lIns="90000">
            <a:normAutofit/>
          </a:bodyPr>
          <a:lstStyle>
            <a:lvl1pPr marL="0" indent="0" algn="ctr">
              <a:buNone/>
              <a:defRPr sz="2400"/>
            </a:lvl1pPr>
            <a:lvl2pPr marL="457200" indent="0" algn="ctr">
              <a:buNone/>
              <a:defRPr sz="2000"/>
            </a:lvl2pPr>
          </a:lstStyle>
          <a:p>
            <a:pPr lvl="0"/>
            <a:r>
              <a:rPr lang="en-US" noProof="0" dirty="0"/>
              <a:t>Click to edit Master </a:t>
            </a:r>
            <a:r>
              <a:rPr lang="en-US" noProof="0" dirty="0" err="1"/>
              <a:t>subsubtitle</a:t>
            </a:r>
            <a:r>
              <a:rPr lang="en-US" noProof="0" dirty="0"/>
              <a:t>/email style</a:t>
            </a:r>
          </a:p>
        </p:txBody>
      </p:sp>
    </p:spTree>
    <p:extLst>
      <p:ext uri="{BB962C8B-B14F-4D97-AF65-F5344CB8AC3E}">
        <p14:creationId xmlns:p14="http://schemas.microsoft.com/office/powerpoint/2010/main" val="767050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DE354-68C2-BF46-A20E-5B634E42E1C7}"/>
              </a:ext>
            </a:extLst>
          </p:cNvPr>
          <p:cNvSpPr>
            <a:spLocks noGrp="1"/>
          </p:cNvSpPr>
          <p:nvPr>
            <p:ph type="title"/>
          </p:nvPr>
        </p:nvSpPr>
        <p:spPr>
          <a:xfrm>
            <a:off x="542925" y="273861"/>
            <a:ext cx="11072813" cy="926326"/>
          </a:xfrm>
          <a:ln>
            <a:noFill/>
          </a:ln>
        </p:spPr>
        <p:txBody>
          <a:bodyPr>
            <a:normAutofit/>
          </a:bodyPr>
          <a:lstStyle>
            <a:lvl1pPr algn="ctr">
              <a:defRPr sz="40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A990611F-5391-4B44-89DD-1989E1CE0323}"/>
              </a:ext>
            </a:extLst>
          </p:cNvPr>
          <p:cNvSpPr>
            <a:spLocks noGrp="1"/>
          </p:cNvSpPr>
          <p:nvPr>
            <p:ph idx="1"/>
          </p:nvPr>
        </p:nvSpPr>
        <p:spPr>
          <a:xfrm>
            <a:off x="542925" y="1485900"/>
            <a:ext cx="11072813" cy="4486275"/>
          </a:xfrm>
        </p:spPr>
        <p:txBody>
          <a:bodyPr/>
          <a:lstStyle>
            <a:lvl1pPr>
              <a:defRPr sz="2400"/>
            </a:lvl1pPr>
            <a:lvl2pPr>
              <a:lnSpc>
                <a:spcPct val="100000"/>
              </a:lnSpc>
              <a:defRPr sz="2000"/>
            </a:lvl2pPr>
            <a:lvl3pPr>
              <a:defRPr sz="1600"/>
            </a:lvl3pPr>
          </a:lstStyle>
          <a:p>
            <a:pPr lvl="0"/>
            <a:r>
              <a:rPr lang="en-GB"/>
              <a:t>Click to edit Master text styles</a:t>
            </a:r>
          </a:p>
          <a:p>
            <a:pPr lvl="1"/>
            <a:r>
              <a:rPr lang="en-GB"/>
              <a:t>Second level</a:t>
            </a:r>
          </a:p>
          <a:p>
            <a:pPr lvl="2"/>
            <a:r>
              <a:rPr lang="en-GB"/>
              <a:t>Third level</a:t>
            </a:r>
          </a:p>
        </p:txBody>
      </p:sp>
      <p:sp>
        <p:nvSpPr>
          <p:cNvPr id="7" name="Rectangle 6">
            <a:extLst>
              <a:ext uri="{FF2B5EF4-FFF2-40B4-BE49-F238E27FC236}">
                <a16:creationId xmlns:a16="http://schemas.microsoft.com/office/drawing/2014/main" id="{7E022A92-CE17-1043-9588-CF0502A3C31F}"/>
              </a:ext>
            </a:extLst>
          </p:cNvPr>
          <p:cNvSpPr/>
          <p:nvPr userDrawn="1"/>
        </p:nvSpPr>
        <p:spPr>
          <a:xfrm flipV="1">
            <a:off x="2113428" y="6377736"/>
            <a:ext cx="9000000" cy="0"/>
          </a:xfrm>
          <a:prstGeom prst="rect">
            <a:avLst/>
          </a:prstGeom>
          <a:solidFill>
            <a:srgbClr val="F29A42"/>
          </a:solidFill>
          <a:ln>
            <a:solidFill>
              <a:srgbClr val="F29A4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dirty="0"/>
          </a:p>
        </p:txBody>
      </p:sp>
      <p:pic>
        <p:nvPicPr>
          <p:cNvPr id="9" name="Picture 8">
            <a:extLst>
              <a:ext uri="{FF2B5EF4-FFF2-40B4-BE49-F238E27FC236}">
                <a16:creationId xmlns:a16="http://schemas.microsoft.com/office/drawing/2014/main" id="{1A73F852-BE8C-D749-A8DC-55F697B89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88" y="6115363"/>
            <a:ext cx="1599416" cy="595774"/>
          </a:xfrm>
          <a:prstGeom prst="rect">
            <a:avLst/>
          </a:prstGeom>
        </p:spPr>
      </p:pic>
      <p:sp>
        <p:nvSpPr>
          <p:cNvPr id="10" name="Slide Number Placeholder 5">
            <a:extLst>
              <a:ext uri="{FF2B5EF4-FFF2-40B4-BE49-F238E27FC236}">
                <a16:creationId xmlns:a16="http://schemas.microsoft.com/office/drawing/2014/main" id="{72BB4E22-886E-3941-8D0B-04C71F8BFE77}"/>
              </a:ext>
            </a:extLst>
          </p:cNvPr>
          <p:cNvSpPr>
            <a:spLocks noGrp="1"/>
          </p:cNvSpPr>
          <p:nvPr>
            <p:ph type="sldNum" sz="quarter" idx="12"/>
          </p:nvPr>
        </p:nvSpPr>
        <p:spPr>
          <a:xfrm>
            <a:off x="11441858" y="6244536"/>
            <a:ext cx="432000" cy="288000"/>
          </a:xfrm>
          <a:ln w="0">
            <a:solidFill>
              <a:srgbClr val="F29A42"/>
            </a:solidFill>
          </a:ln>
        </p:spPr>
        <p:txBody>
          <a:bodyPr/>
          <a:lstStyle>
            <a:lvl1pPr algn="ctr">
              <a:defRPr sz="1600">
                <a:solidFill>
                  <a:srgbClr val="DA9A36"/>
                </a:solidFill>
                <a:latin typeface="PT Sans" panose="020B0503020203020204" pitchFamily="34" charset="77"/>
              </a:defRPr>
            </a:lvl1pPr>
          </a:lstStyle>
          <a:p>
            <a:fld id="{652FD0A2-323C-544B-81C5-8198DDC55B73}" type="slidenum">
              <a:rPr lang="en-US" smtClean="0"/>
              <a:pPr/>
              <a:t>‹#›</a:t>
            </a:fld>
            <a:endParaRPr lang="en-US" dirty="0"/>
          </a:p>
        </p:txBody>
      </p:sp>
      <p:sp>
        <p:nvSpPr>
          <p:cNvPr id="4" name="TextBox 3">
            <a:extLst>
              <a:ext uri="{FF2B5EF4-FFF2-40B4-BE49-F238E27FC236}">
                <a16:creationId xmlns:a16="http://schemas.microsoft.com/office/drawing/2014/main" id="{490FC39D-D253-D943-89E7-8EEBF6CA8BB2}"/>
              </a:ext>
            </a:extLst>
          </p:cNvPr>
          <p:cNvSpPr txBox="1"/>
          <p:nvPr userDrawn="1"/>
        </p:nvSpPr>
        <p:spPr>
          <a:xfrm>
            <a:off x="9456102" y="6404865"/>
            <a:ext cx="1369742" cy="369332"/>
          </a:xfrm>
          <a:prstGeom prst="rect">
            <a:avLst/>
          </a:prstGeom>
          <a:noFill/>
        </p:spPr>
        <p:txBody>
          <a:bodyPr wrap="square" rtlCol="0">
            <a:spAutoFit/>
          </a:bodyPr>
          <a:lstStyle/>
          <a:p>
            <a:r>
              <a:rPr lang="ru-RU" dirty="0">
                <a:solidFill>
                  <a:schemeClr val="accent2">
                    <a:lumMod val="75000"/>
                  </a:schemeClr>
                </a:solidFill>
              </a:rPr>
              <a:t>07</a:t>
            </a:r>
            <a:r>
              <a:rPr lang="en-GB" dirty="0">
                <a:solidFill>
                  <a:schemeClr val="accent2">
                    <a:lumMod val="75000"/>
                  </a:schemeClr>
                </a:solidFill>
              </a:rPr>
              <a:t>.</a:t>
            </a:r>
            <a:r>
              <a:rPr lang="ru-RU" dirty="0">
                <a:solidFill>
                  <a:schemeClr val="accent2">
                    <a:lumMod val="75000"/>
                  </a:schemeClr>
                </a:solidFill>
              </a:rPr>
              <a:t>02.2022</a:t>
            </a:r>
            <a:endParaRPr lang="en-GB" dirty="0">
              <a:solidFill>
                <a:schemeClr val="accent2">
                  <a:lumMod val="75000"/>
                </a:schemeClr>
              </a:solidFill>
            </a:endParaRPr>
          </a:p>
        </p:txBody>
      </p:sp>
      <p:sp>
        <p:nvSpPr>
          <p:cNvPr id="8" name="TextBox 7">
            <a:extLst>
              <a:ext uri="{FF2B5EF4-FFF2-40B4-BE49-F238E27FC236}">
                <a16:creationId xmlns:a16="http://schemas.microsoft.com/office/drawing/2014/main" id="{42DC90AD-C148-1441-B4D9-07D479C49B1A}"/>
              </a:ext>
            </a:extLst>
          </p:cNvPr>
          <p:cNvSpPr txBox="1"/>
          <p:nvPr userDrawn="1"/>
        </p:nvSpPr>
        <p:spPr>
          <a:xfrm>
            <a:off x="2197634" y="6413250"/>
            <a:ext cx="6642454" cy="369332"/>
          </a:xfrm>
          <a:prstGeom prst="rect">
            <a:avLst/>
          </a:prstGeom>
          <a:noFill/>
        </p:spPr>
        <p:txBody>
          <a:bodyPr wrap="square" rtlCol="0">
            <a:spAutoFit/>
          </a:bodyPr>
          <a:lstStyle/>
          <a:p>
            <a:r>
              <a:rPr lang="en-GB" dirty="0">
                <a:solidFill>
                  <a:schemeClr val="accent2">
                    <a:lumMod val="75000"/>
                  </a:schemeClr>
                </a:solidFill>
              </a:rPr>
              <a:t>GROMACS-CP2K </a:t>
            </a:r>
            <a:r>
              <a:rPr lang="en-US" dirty="0">
                <a:solidFill>
                  <a:schemeClr val="accent2">
                    <a:lumMod val="75000"/>
                  </a:schemeClr>
                </a:solidFill>
              </a:rPr>
              <a:t>AWH </a:t>
            </a:r>
            <a:r>
              <a:rPr lang="en-GB" dirty="0">
                <a:solidFill>
                  <a:schemeClr val="accent2">
                    <a:lumMod val="75000"/>
                  </a:schemeClr>
                </a:solidFill>
              </a:rPr>
              <a:t>Tutorial </a:t>
            </a:r>
          </a:p>
        </p:txBody>
      </p:sp>
    </p:spTree>
    <p:extLst>
      <p:ext uri="{BB962C8B-B14F-4D97-AF65-F5344CB8AC3E}">
        <p14:creationId xmlns:p14="http://schemas.microsoft.com/office/powerpoint/2010/main" val="190379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DE354-68C2-BF46-A20E-5B634E42E1C7}"/>
              </a:ext>
            </a:extLst>
          </p:cNvPr>
          <p:cNvSpPr>
            <a:spLocks noGrp="1"/>
          </p:cNvSpPr>
          <p:nvPr>
            <p:ph type="title"/>
          </p:nvPr>
        </p:nvSpPr>
        <p:spPr>
          <a:xfrm>
            <a:off x="542925" y="273861"/>
            <a:ext cx="11072813" cy="926326"/>
          </a:xfrm>
          <a:ln>
            <a:noFill/>
          </a:ln>
        </p:spPr>
        <p:txBody>
          <a:bodyPr>
            <a:normAutofit/>
          </a:bodyPr>
          <a:lstStyle>
            <a:lvl1pPr algn="ctr">
              <a:defRPr sz="4000"/>
            </a:lvl1pPr>
          </a:lstStyle>
          <a:p>
            <a:r>
              <a:rPr lang="en-GB"/>
              <a:t>Click to edit Master title style</a:t>
            </a:r>
            <a:endParaRPr lang="en-US" dirty="0"/>
          </a:p>
        </p:txBody>
      </p:sp>
      <p:sp>
        <p:nvSpPr>
          <p:cNvPr id="7" name="Rectangle 6">
            <a:extLst>
              <a:ext uri="{FF2B5EF4-FFF2-40B4-BE49-F238E27FC236}">
                <a16:creationId xmlns:a16="http://schemas.microsoft.com/office/drawing/2014/main" id="{7E022A92-CE17-1043-9588-CF0502A3C31F}"/>
              </a:ext>
            </a:extLst>
          </p:cNvPr>
          <p:cNvSpPr/>
          <p:nvPr userDrawn="1"/>
        </p:nvSpPr>
        <p:spPr>
          <a:xfrm flipV="1">
            <a:off x="2113428" y="6377736"/>
            <a:ext cx="9000000" cy="0"/>
          </a:xfrm>
          <a:prstGeom prst="rect">
            <a:avLst/>
          </a:prstGeom>
          <a:solidFill>
            <a:srgbClr val="F29A42"/>
          </a:solidFill>
          <a:ln>
            <a:solidFill>
              <a:srgbClr val="F29A4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dirty="0"/>
          </a:p>
        </p:txBody>
      </p:sp>
      <p:pic>
        <p:nvPicPr>
          <p:cNvPr id="9" name="Picture 8">
            <a:extLst>
              <a:ext uri="{FF2B5EF4-FFF2-40B4-BE49-F238E27FC236}">
                <a16:creationId xmlns:a16="http://schemas.microsoft.com/office/drawing/2014/main" id="{1A73F852-BE8C-D749-A8DC-55F697B89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88" y="6115363"/>
            <a:ext cx="1599416" cy="595774"/>
          </a:xfrm>
          <a:prstGeom prst="rect">
            <a:avLst/>
          </a:prstGeom>
        </p:spPr>
      </p:pic>
      <p:sp>
        <p:nvSpPr>
          <p:cNvPr id="10" name="Slide Number Placeholder 5">
            <a:extLst>
              <a:ext uri="{FF2B5EF4-FFF2-40B4-BE49-F238E27FC236}">
                <a16:creationId xmlns:a16="http://schemas.microsoft.com/office/drawing/2014/main" id="{72BB4E22-886E-3941-8D0B-04C71F8BFE77}"/>
              </a:ext>
            </a:extLst>
          </p:cNvPr>
          <p:cNvSpPr>
            <a:spLocks noGrp="1"/>
          </p:cNvSpPr>
          <p:nvPr>
            <p:ph type="sldNum" sz="quarter" idx="12"/>
          </p:nvPr>
        </p:nvSpPr>
        <p:spPr>
          <a:xfrm>
            <a:off x="11441858" y="6244536"/>
            <a:ext cx="432000" cy="288000"/>
          </a:xfrm>
          <a:ln w="0">
            <a:solidFill>
              <a:srgbClr val="F29A42"/>
            </a:solidFill>
          </a:ln>
        </p:spPr>
        <p:txBody>
          <a:bodyPr/>
          <a:lstStyle>
            <a:lvl1pPr algn="ctr">
              <a:defRPr sz="1600">
                <a:solidFill>
                  <a:srgbClr val="DA9A36"/>
                </a:solidFill>
                <a:latin typeface="PT Sans" panose="020B0503020203020204" pitchFamily="34" charset="77"/>
              </a:defRPr>
            </a:lvl1pPr>
          </a:lstStyle>
          <a:p>
            <a:fld id="{652FD0A2-323C-544B-81C5-8198DDC55B73}" type="slidenum">
              <a:rPr lang="en-US" smtClean="0"/>
              <a:pPr/>
              <a:t>‹#›</a:t>
            </a:fld>
            <a:endParaRPr lang="en-US" dirty="0"/>
          </a:p>
        </p:txBody>
      </p:sp>
    </p:spTree>
    <p:extLst>
      <p:ext uri="{BB962C8B-B14F-4D97-AF65-F5344CB8AC3E}">
        <p14:creationId xmlns:p14="http://schemas.microsoft.com/office/powerpoint/2010/main" val="3713093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E022A92-CE17-1043-9588-CF0502A3C31F}"/>
              </a:ext>
            </a:extLst>
          </p:cNvPr>
          <p:cNvSpPr/>
          <p:nvPr userDrawn="1"/>
        </p:nvSpPr>
        <p:spPr>
          <a:xfrm flipV="1">
            <a:off x="2113428" y="6377736"/>
            <a:ext cx="9000000" cy="0"/>
          </a:xfrm>
          <a:prstGeom prst="rect">
            <a:avLst/>
          </a:prstGeom>
          <a:solidFill>
            <a:srgbClr val="F29A42"/>
          </a:solidFill>
          <a:ln>
            <a:solidFill>
              <a:srgbClr val="F29A4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dirty="0"/>
          </a:p>
        </p:txBody>
      </p:sp>
      <p:pic>
        <p:nvPicPr>
          <p:cNvPr id="9" name="Picture 8">
            <a:extLst>
              <a:ext uri="{FF2B5EF4-FFF2-40B4-BE49-F238E27FC236}">
                <a16:creationId xmlns:a16="http://schemas.microsoft.com/office/drawing/2014/main" id="{1A73F852-BE8C-D749-A8DC-55F697B89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88" y="6115363"/>
            <a:ext cx="1599416" cy="595774"/>
          </a:xfrm>
          <a:prstGeom prst="rect">
            <a:avLst/>
          </a:prstGeom>
        </p:spPr>
      </p:pic>
      <p:sp>
        <p:nvSpPr>
          <p:cNvPr id="10" name="Slide Number Placeholder 5">
            <a:extLst>
              <a:ext uri="{FF2B5EF4-FFF2-40B4-BE49-F238E27FC236}">
                <a16:creationId xmlns:a16="http://schemas.microsoft.com/office/drawing/2014/main" id="{72BB4E22-886E-3941-8D0B-04C71F8BFE77}"/>
              </a:ext>
            </a:extLst>
          </p:cNvPr>
          <p:cNvSpPr>
            <a:spLocks noGrp="1"/>
          </p:cNvSpPr>
          <p:nvPr>
            <p:ph type="sldNum" sz="quarter" idx="12"/>
          </p:nvPr>
        </p:nvSpPr>
        <p:spPr>
          <a:xfrm>
            <a:off x="11441858" y="6244536"/>
            <a:ext cx="432000" cy="288000"/>
          </a:xfrm>
          <a:ln w="0">
            <a:solidFill>
              <a:srgbClr val="F29A42"/>
            </a:solidFill>
          </a:ln>
        </p:spPr>
        <p:txBody>
          <a:bodyPr/>
          <a:lstStyle>
            <a:lvl1pPr algn="ctr">
              <a:defRPr sz="1600">
                <a:solidFill>
                  <a:srgbClr val="DA9A36"/>
                </a:solidFill>
                <a:latin typeface="PT Sans" panose="020B0503020203020204" pitchFamily="34" charset="77"/>
              </a:defRPr>
            </a:lvl1pPr>
          </a:lstStyle>
          <a:p>
            <a:fld id="{652FD0A2-323C-544B-81C5-8198DDC55B73}" type="slidenum">
              <a:rPr lang="en-US" smtClean="0"/>
              <a:pPr/>
              <a:t>‹#›</a:t>
            </a:fld>
            <a:endParaRPr lang="en-US" dirty="0"/>
          </a:p>
        </p:txBody>
      </p:sp>
    </p:spTree>
    <p:extLst>
      <p:ext uri="{BB962C8B-B14F-4D97-AF65-F5344CB8AC3E}">
        <p14:creationId xmlns:p14="http://schemas.microsoft.com/office/powerpoint/2010/main" val="2399745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75659B-5D73-AC42-9079-D22982F33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3525239"/>
            <a:ext cx="1319914" cy="1670774"/>
          </a:xfrm>
          <a:prstGeom prst="rect">
            <a:avLst/>
          </a:prstGeom>
        </p:spPr>
      </p:pic>
      <p:pic>
        <p:nvPicPr>
          <p:cNvPr id="13" name="Picture 12">
            <a:extLst>
              <a:ext uri="{FF2B5EF4-FFF2-40B4-BE49-F238E27FC236}">
                <a16:creationId xmlns:a16="http://schemas.microsoft.com/office/drawing/2014/main" id="{B2D3C47B-7C42-5940-B7AA-AE38CC492A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408" y="3458471"/>
            <a:ext cx="3855276" cy="1521518"/>
          </a:xfrm>
          <a:prstGeom prst="rect">
            <a:avLst/>
          </a:prstGeom>
        </p:spPr>
      </p:pic>
      <p:pic>
        <p:nvPicPr>
          <p:cNvPr id="14" name="Picture 13">
            <a:extLst>
              <a:ext uri="{FF2B5EF4-FFF2-40B4-BE49-F238E27FC236}">
                <a16:creationId xmlns:a16="http://schemas.microsoft.com/office/drawing/2014/main" id="{5AE1FA22-6359-084E-B3B8-753664F3D63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92144" y="3626361"/>
            <a:ext cx="2407640" cy="1437896"/>
          </a:xfrm>
          <a:prstGeom prst="rect">
            <a:avLst/>
          </a:prstGeom>
        </p:spPr>
      </p:pic>
      <p:pic>
        <p:nvPicPr>
          <p:cNvPr id="15" name="Picture 14">
            <a:extLst>
              <a:ext uri="{FF2B5EF4-FFF2-40B4-BE49-F238E27FC236}">
                <a16:creationId xmlns:a16="http://schemas.microsoft.com/office/drawing/2014/main" id="{CBD35579-0091-7744-912D-C4ADE88CD9A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19736" y="3578273"/>
            <a:ext cx="1891292" cy="609628"/>
          </a:xfrm>
          <a:prstGeom prst="rect">
            <a:avLst/>
          </a:prstGeom>
        </p:spPr>
      </p:pic>
      <p:pic>
        <p:nvPicPr>
          <p:cNvPr id="16" name="Picture 15">
            <a:extLst>
              <a:ext uri="{FF2B5EF4-FFF2-40B4-BE49-F238E27FC236}">
                <a16:creationId xmlns:a16="http://schemas.microsoft.com/office/drawing/2014/main" id="{56971F8F-A82D-EF47-AB8E-4536D67B6B3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79976" y="3611837"/>
            <a:ext cx="781031" cy="781031"/>
          </a:xfrm>
          <a:prstGeom prst="rect">
            <a:avLst/>
          </a:prstGeom>
        </p:spPr>
      </p:pic>
      <p:pic>
        <p:nvPicPr>
          <p:cNvPr id="17" name="Picture 16">
            <a:extLst>
              <a:ext uri="{FF2B5EF4-FFF2-40B4-BE49-F238E27FC236}">
                <a16:creationId xmlns:a16="http://schemas.microsoft.com/office/drawing/2014/main" id="{E5C72580-1C7F-CC40-8686-2E91635C03C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703864" y="4432945"/>
            <a:ext cx="1144664" cy="475036"/>
          </a:xfrm>
          <a:prstGeom prst="rect">
            <a:avLst/>
          </a:prstGeom>
        </p:spPr>
      </p:pic>
      <p:pic>
        <p:nvPicPr>
          <p:cNvPr id="18" name="Picture 17">
            <a:extLst>
              <a:ext uri="{FF2B5EF4-FFF2-40B4-BE49-F238E27FC236}">
                <a16:creationId xmlns:a16="http://schemas.microsoft.com/office/drawing/2014/main" id="{BAE17584-3C67-5A49-9EB8-640216BD23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79576" y="3667439"/>
            <a:ext cx="1232374" cy="304438"/>
          </a:xfrm>
          <a:prstGeom prst="rect">
            <a:avLst/>
          </a:prstGeom>
        </p:spPr>
      </p:pic>
      <p:pic>
        <p:nvPicPr>
          <p:cNvPr id="19" name="Picture 18">
            <a:extLst>
              <a:ext uri="{FF2B5EF4-FFF2-40B4-BE49-F238E27FC236}">
                <a16:creationId xmlns:a16="http://schemas.microsoft.com/office/drawing/2014/main" id="{04C10963-7AD5-7145-936E-F44F66F0C18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992544" y="3564755"/>
            <a:ext cx="1071904" cy="1559250"/>
          </a:xfrm>
          <a:prstGeom prst="rect">
            <a:avLst/>
          </a:prstGeom>
        </p:spPr>
      </p:pic>
      <p:pic>
        <p:nvPicPr>
          <p:cNvPr id="20" name="Picture 19">
            <a:extLst>
              <a:ext uri="{FF2B5EF4-FFF2-40B4-BE49-F238E27FC236}">
                <a16:creationId xmlns:a16="http://schemas.microsoft.com/office/drawing/2014/main" id="{B2343EF1-2C4B-C143-95DE-37AE1D92D84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4816" t="5613" r="5113" b="19985"/>
          <a:stretch/>
        </p:blipFill>
        <p:spPr>
          <a:xfrm>
            <a:off x="5447928" y="4537386"/>
            <a:ext cx="1698964" cy="586619"/>
          </a:xfrm>
          <a:prstGeom prst="rect">
            <a:avLst/>
          </a:prstGeom>
        </p:spPr>
      </p:pic>
      <p:pic>
        <p:nvPicPr>
          <p:cNvPr id="21" name="Picture 20">
            <a:extLst>
              <a:ext uri="{FF2B5EF4-FFF2-40B4-BE49-F238E27FC236}">
                <a16:creationId xmlns:a16="http://schemas.microsoft.com/office/drawing/2014/main" id="{12B6BFD8-4F3D-714B-B7E2-87258E03D69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904312" y="3662280"/>
            <a:ext cx="1864601" cy="597629"/>
          </a:xfrm>
          <a:prstGeom prst="rect">
            <a:avLst/>
          </a:prstGeom>
        </p:spPr>
      </p:pic>
      <p:pic>
        <p:nvPicPr>
          <p:cNvPr id="22" name="Picture 21">
            <a:extLst>
              <a:ext uri="{FF2B5EF4-FFF2-40B4-BE49-F238E27FC236}">
                <a16:creationId xmlns:a16="http://schemas.microsoft.com/office/drawing/2014/main" id="{C4F636F0-BABE-8140-9830-F375C9BB25C3}"/>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104112" y="3626361"/>
            <a:ext cx="1050290" cy="1056594"/>
          </a:xfrm>
          <a:prstGeom prst="rect">
            <a:avLst/>
          </a:prstGeom>
        </p:spPr>
      </p:pic>
      <p:pic>
        <p:nvPicPr>
          <p:cNvPr id="23" name="Picture 22">
            <a:extLst>
              <a:ext uri="{FF2B5EF4-FFF2-40B4-BE49-F238E27FC236}">
                <a16:creationId xmlns:a16="http://schemas.microsoft.com/office/drawing/2014/main" id="{A150E0F8-3E6E-764B-BB74-8A2EFE3DECA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495600" y="4554719"/>
            <a:ext cx="1671882" cy="353262"/>
          </a:xfrm>
          <a:prstGeom prst="rect">
            <a:avLst/>
          </a:prstGeom>
        </p:spPr>
      </p:pic>
      <p:pic>
        <p:nvPicPr>
          <p:cNvPr id="24" name="Picture 23">
            <a:extLst>
              <a:ext uri="{FF2B5EF4-FFF2-40B4-BE49-F238E27FC236}">
                <a16:creationId xmlns:a16="http://schemas.microsoft.com/office/drawing/2014/main" id="{910782C6-7677-774B-BC42-FE51CD96050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079776" y="4115893"/>
            <a:ext cx="1249315" cy="1015318"/>
          </a:xfrm>
          <a:prstGeom prst="rect">
            <a:avLst/>
          </a:prstGeom>
        </p:spPr>
      </p:pic>
      <p:pic>
        <p:nvPicPr>
          <p:cNvPr id="25" name="Picture 24">
            <a:extLst>
              <a:ext uri="{FF2B5EF4-FFF2-40B4-BE49-F238E27FC236}">
                <a16:creationId xmlns:a16="http://schemas.microsoft.com/office/drawing/2014/main" id="{F242D94C-EDAB-7F46-8763-091040765BD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59496" y="4547941"/>
            <a:ext cx="928074" cy="587497"/>
          </a:xfrm>
          <a:prstGeom prst="rect">
            <a:avLst/>
          </a:prstGeom>
        </p:spPr>
      </p:pic>
      <p:pic>
        <p:nvPicPr>
          <p:cNvPr id="26" name="Picture 25">
            <a:extLst>
              <a:ext uri="{FF2B5EF4-FFF2-40B4-BE49-F238E27FC236}">
                <a16:creationId xmlns:a16="http://schemas.microsoft.com/office/drawing/2014/main" id="{2DDAD06B-C392-FA40-BD73-62BC8885CF6B}"/>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688848" y="400470"/>
            <a:ext cx="4485160" cy="1666036"/>
          </a:xfrm>
          <a:prstGeom prst="rect">
            <a:avLst/>
          </a:prstGeom>
        </p:spPr>
      </p:pic>
      <p:sp>
        <p:nvSpPr>
          <p:cNvPr id="29" name="Rectangle 28">
            <a:extLst>
              <a:ext uri="{FF2B5EF4-FFF2-40B4-BE49-F238E27FC236}">
                <a16:creationId xmlns:a16="http://schemas.microsoft.com/office/drawing/2014/main" id="{7E022A92-CE17-1043-9588-CF0502A3C31F}"/>
              </a:ext>
            </a:extLst>
          </p:cNvPr>
          <p:cNvSpPr/>
          <p:nvPr userDrawn="1"/>
        </p:nvSpPr>
        <p:spPr>
          <a:xfrm>
            <a:off x="0" y="2301240"/>
            <a:ext cx="12192000" cy="45719"/>
          </a:xfrm>
          <a:prstGeom prst="rect">
            <a:avLst/>
          </a:prstGeom>
          <a:solidFill>
            <a:srgbClr val="F29A42"/>
          </a:solidFill>
          <a:ln>
            <a:solidFill>
              <a:srgbClr val="F29A4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dirty="0"/>
          </a:p>
        </p:txBody>
      </p:sp>
      <p:sp>
        <p:nvSpPr>
          <p:cNvPr id="6" name="TextBox 5"/>
          <p:cNvSpPr txBox="1"/>
          <p:nvPr userDrawn="1"/>
        </p:nvSpPr>
        <p:spPr>
          <a:xfrm>
            <a:off x="0" y="2353347"/>
            <a:ext cx="12192000" cy="892552"/>
          </a:xfrm>
          <a:prstGeom prst="rect">
            <a:avLst/>
          </a:prstGeom>
          <a:solidFill>
            <a:schemeClr val="bg2">
              <a:lumMod val="90000"/>
            </a:schemeClr>
          </a:solidFill>
        </p:spPr>
        <p:txBody>
          <a:bodyPr wrap="square" rtlCol="0" anchor="ctr" anchorCtr="1">
            <a:spAutoFit/>
          </a:bodyPr>
          <a:lstStyle/>
          <a:p>
            <a:pPr algn="ctr"/>
            <a:endParaRPr lang="en-GB" sz="1200" b="0" i="0" dirty="0">
              <a:solidFill>
                <a:schemeClr val="bg1"/>
              </a:solidFill>
              <a:latin typeface="PT Sans" charset="-52"/>
              <a:ea typeface="PT Sans" charset="-52"/>
              <a:cs typeface="PT Sans" charset="-52"/>
            </a:endParaRPr>
          </a:p>
          <a:p>
            <a:pPr algn="ctr"/>
            <a:r>
              <a:rPr lang="en-GB" sz="2800" b="1" i="0" dirty="0">
                <a:solidFill>
                  <a:schemeClr val="bg1"/>
                </a:solidFill>
                <a:latin typeface="PT Sans" charset="-52"/>
                <a:ea typeface="PT Sans" charset="-52"/>
                <a:cs typeface="PT Sans" charset="-52"/>
              </a:rPr>
              <a:t>BioExcel Partners</a:t>
            </a:r>
          </a:p>
          <a:p>
            <a:pPr algn="ctr"/>
            <a:endParaRPr lang="en-GB" sz="1200" b="0" i="0" dirty="0">
              <a:solidFill>
                <a:schemeClr val="bg1"/>
              </a:solidFill>
              <a:latin typeface="PT Sans" charset="-52"/>
              <a:ea typeface="PT Sans" charset="-52"/>
              <a:cs typeface="PT Sans" charset="-52"/>
            </a:endParaRPr>
          </a:p>
        </p:txBody>
      </p:sp>
      <p:pic>
        <p:nvPicPr>
          <p:cNvPr id="28" name="Picture 27">
            <a:extLst>
              <a:ext uri="{FF2B5EF4-FFF2-40B4-BE49-F238E27FC236}">
                <a16:creationId xmlns:a16="http://schemas.microsoft.com/office/drawing/2014/main" id="{51081D37-7CF7-5D4F-92CB-3191A190798D}"/>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406716" y="5714387"/>
            <a:ext cx="3992266" cy="1003292"/>
          </a:xfrm>
          <a:prstGeom prst="rect">
            <a:avLst/>
          </a:prstGeom>
        </p:spPr>
      </p:pic>
      <p:sp>
        <p:nvSpPr>
          <p:cNvPr id="30" name="TextBox 29">
            <a:extLst>
              <a:ext uri="{FF2B5EF4-FFF2-40B4-BE49-F238E27FC236}">
                <a16:creationId xmlns:a16="http://schemas.microsoft.com/office/drawing/2014/main" id="{0782FB60-E578-3C45-AE2C-79166D236875}"/>
              </a:ext>
            </a:extLst>
          </p:cNvPr>
          <p:cNvSpPr txBox="1"/>
          <p:nvPr userDrawn="1"/>
        </p:nvSpPr>
        <p:spPr>
          <a:xfrm>
            <a:off x="6729984" y="5842403"/>
            <a:ext cx="3840480" cy="830997"/>
          </a:xfrm>
          <a:prstGeom prst="rect">
            <a:avLst/>
          </a:prstGeom>
          <a:noFill/>
        </p:spPr>
        <p:txBody>
          <a:bodyPr wrap="square" rtlCol="0">
            <a:spAutoFit/>
          </a:bodyPr>
          <a:lstStyle/>
          <a:p>
            <a:r>
              <a:rPr lang="en-GB" sz="1600" dirty="0" err="1">
                <a:latin typeface="PT Sans" charset="-52"/>
                <a:ea typeface="PT Sans" charset="-52"/>
                <a:cs typeface="PT Sans" charset="-52"/>
              </a:rPr>
              <a:t>BioExcel</a:t>
            </a:r>
            <a:r>
              <a:rPr lang="en-GB" sz="1600" dirty="0">
                <a:latin typeface="PT Sans" charset="-52"/>
                <a:ea typeface="PT Sans" charset="-52"/>
                <a:cs typeface="PT Sans" charset="-52"/>
              </a:rPr>
              <a:t> is funded by the European Union Horizon 2020 program under grant agreements 675728 and 823830.</a:t>
            </a:r>
          </a:p>
        </p:txBody>
      </p:sp>
      <p:sp>
        <p:nvSpPr>
          <p:cNvPr id="31" name="Rectangle 30">
            <a:extLst>
              <a:ext uri="{FF2B5EF4-FFF2-40B4-BE49-F238E27FC236}">
                <a16:creationId xmlns:a16="http://schemas.microsoft.com/office/drawing/2014/main" id="{C19BE977-FD52-E545-AE42-8B79F2752C1C}"/>
              </a:ext>
            </a:extLst>
          </p:cNvPr>
          <p:cNvSpPr/>
          <p:nvPr userDrawn="1"/>
        </p:nvSpPr>
        <p:spPr>
          <a:xfrm>
            <a:off x="0" y="5464238"/>
            <a:ext cx="12192000" cy="45719"/>
          </a:xfrm>
          <a:prstGeom prst="rect">
            <a:avLst/>
          </a:prstGeom>
          <a:solidFill>
            <a:srgbClr val="F29A42"/>
          </a:solidFill>
          <a:ln>
            <a:solidFill>
              <a:srgbClr val="F29A4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0A9E33-E742-4943-90A1-9AC4B0E98D09}"/>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8DA75883-53EE-4152-9929-98127104A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C6FA6CB0-4F9E-4F69-9430-578A10A24BF9}"/>
              </a:ext>
            </a:extLst>
          </p:cNvPr>
          <p:cNvSpPr>
            <a:spLocks noGrp="1"/>
          </p:cNvSpPr>
          <p:nvPr>
            <p:ph type="dt" sz="half" idx="10"/>
          </p:nvPr>
        </p:nvSpPr>
        <p:spPr/>
        <p:txBody>
          <a:bodyPr/>
          <a:lstStyle/>
          <a:p>
            <a:fld id="{79A53578-9D8A-49A3-8054-B0E158A87127}" type="datetimeFigureOut">
              <a:rPr lang="ru-RU" smtClean="0"/>
              <a:t>08.02.2022</a:t>
            </a:fld>
            <a:endParaRPr lang="ru-RU"/>
          </a:p>
        </p:txBody>
      </p:sp>
      <p:sp>
        <p:nvSpPr>
          <p:cNvPr id="5" name="Нижний колонтитул 4">
            <a:extLst>
              <a:ext uri="{FF2B5EF4-FFF2-40B4-BE49-F238E27FC236}">
                <a16:creationId xmlns:a16="http://schemas.microsoft.com/office/drawing/2014/main" id="{7995399E-A68D-49F3-BAA9-5D9A043CAA8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FD5B391-B088-448D-AC68-DC0432BE0B6A}"/>
              </a:ext>
            </a:extLst>
          </p:cNvPr>
          <p:cNvSpPr>
            <a:spLocks noGrp="1"/>
          </p:cNvSpPr>
          <p:nvPr>
            <p:ph type="sldNum" sz="quarter" idx="12"/>
          </p:nvPr>
        </p:nvSpPr>
        <p:spPr/>
        <p:txBody>
          <a:bodyPr/>
          <a:lstStyle/>
          <a:p>
            <a:fld id="{9CC426A4-1280-42B0-9F2A-4713B86F06F4}" type="slidenum">
              <a:rPr lang="ru-RU" smtClean="0"/>
              <a:t>‹#›</a:t>
            </a:fld>
            <a:endParaRPr lang="ru-RU"/>
          </a:p>
        </p:txBody>
      </p:sp>
    </p:spTree>
    <p:extLst>
      <p:ext uri="{BB962C8B-B14F-4D97-AF65-F5344CB8AC3E}">
        <p14:creationId xmlns:p14="http://schemas.microsoft.com/office/powerpoint/2010/main" val="26551978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C7ED13-6A7E-B341-BD99-92EA533A3B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noProof="0"/>
              <a:t>Click to edit Master title style</a:t>
            </a:r>
            <a:endParaRPr lang="en-US" noProof="0" dirty="0"/>
          </a:p>
        </p:txBody>
      </p:sp>
      <p:sp>
        <p:nvSpPr>
          <p:cNvPr id="3" name="Text Placeholder 2">
            <a:extLst>
              <a:ext uri="{FF2B5EF4-FFF2-40B4-BE49-F238E27FC236}">
                <a16:creationId xmlns:a16="http://schemas.microsoft.com/office/drawing/2014/main" id="{CE769CAD-188C-2F44-A5A9-07B5154413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4" name="Date Placeholder 3">
            <a:extLst>
              <a:ext uri="{FF2B5EF4-FFF2-40B4-BE49-F238E27FC236}">
                <a16:creationId xmlns:a16="http://schemas.microsoft.com/office/drawing/2014/main" id="{F561CD31-BEE7-364F-A220-80DB7CBD3B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i-FI"/>
              <a:t>25.06.2020</a:t>
            </a:r>
            <a:endParaRPr lang="en-US"/>
          </a:p>
        </p:txBody>
      </p:sp>
      <p:sp>
        <p:nvSpPr>
          <p:cNvPr id="5" name="Footer Placeholder 4">
            <a:extLst>
              <a:ext uri="{FF2B5EF4-FFF2-40B4-BE49-F238E27FC236}">
                <a16:creationId xmlns:a16="http://schemas.microsoft.com/office/drawing/2014/main" id="{19B7D27E-02E3-654C-BFC5-5104747125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71E22B-FCF5-0F49-BC65-DD9889001B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FD0A2-323C-544B-81C5-8198DDC55B73}" type="slidenum">
              <a:rPr lang="en-US" smtClean="0"/>
              <a:t>‹#›</a:t>
            </a:fld>
            <a:endParaRPr lang="en-US"/>
          </a:p>
        </p:txBody>
      </p:sp>
    </p:spTree>
    <p:extLst>
      <p:ext uri="{BB962C8B-B14F-4D97-AF65-F5344CB8AC3E}">
        <p14:creationId xmlns:p14="http://schemas.microsoft.com/office/powerpoint/2010/main" val="913139004"/>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5" r:id="rId3"/>
    <p:sldLayoutId id="2147483674" r:id="rId4"/>
    <p:sldLayoutId id="2147483671" r:id="rId5"/>
    <p:sldLayoutId id="2147483676" r:id="rId6"/>
  </p:sldLayoutIdLst>
  <p:hf hdr="0" ftr="0"/>
  <p:txStyles>
    <p:titleStyle>
      <a:lvl1pPr algn="l" defTabSz="914400" rtl="0" eaLnBrk="1" latinLnBrk="0" hangingPunct="1">
        <a:lnSpc>
          <a:spcPct val="90000"/>
        </a:lnSpc>
        <a:spcBef>
          <a:spcPct val="0"/>
        </a:spcBef>
        <a:buNone/>
        <a:defRPr sz="4400" kern="1200">
          <a:solidFill>
            <a:schemeClr val="tx1"/>
          </a:solidFill>
          <a:latin typeface="PT Sans" panose="020B0503020203020204" pitchFamily="34" charset="77"/>
          <a:ea typeface="+mj-ea"/>
          <a:cs typeface="+mj-cs"/>
        </a:defRPr>
      </a:lvl1pPr>
    </p:titleStyle>
    <p:bodyStyle>
      <a:lvl1pPr marL="228600" indent="-228600" algn="l" defTabSz="914400" rtl="0" eaLnBrk="1" latinLnBrk="0" hangingPunct="1">
        <a:lnSpc>
          <a:spcPct val="100000"/>
        </a:lnSpc>
        <a:spcBef>
          <a:spcPts val="0"/>
        </a:spcBef>
        <a:spcAft>
          <a:spcPts val="900"/>
        </a:spcAft>
        <a:buFont typeface="Wingdings" pitchFamily="2" charset="2"/>
        <a:buChar char="§"/>
        <a:defRPr sz="2800" kern="1200">
          <a:solidFill>
            <a:schemeClr val="tx1"/>
          </a:solidFill>
          <a:latin typeface="PT Sans" panose="020B0503020203020204" pitchFamily="34" charset="77"/>
          <a:ea typeface="+mn-ea"/>
          <a:cs typeface="+mn-cs"/>
        </a:defRPr>
      </a:lvl1pPr>
      <a:lvl2pPr marL="685800" indent="-228600" algn="l" defTabSz="914400" rtl="0" eaLnBrk="1" latinLnBrk="0" hangingPunct="1">
        <a:lnSpc>
          <a:spcPct val="100000"/>
        </a:lnSpc>
        <a:spcBef>
          <a:spcPts val="0"/>
        </a:spcBef>
        <a:spcAft>
          <a:spcPts val="900"/>
        </a:spcAft>
        <a:buFont typeface="Wingdings" pitchFamily="2" charset="2"/>
        <a:buChar char="§"/>
        <a:defRPr sz="2400" kern="1200">
          <a:solidFill>
            <a:schemeClr val="tx1"/>
          </a:solidFill>
          <a:latin typeface="PT Sans" panose="020B0503020203020204" pitchFamily="34" charset="77"/>
          <a:ea typeface="+mn-ea"/>
          <a:cs typeface="+mn-cs"/>
        </a:defRPr>
      </a:lvl2pPr>
      <a:lvl3pPr marL="1143000" indent="-228600" algn="l" defTabSz="914400" rtl="0" eaLnBrk="1" latinLnBrk="0" hangingPunct="1">
        <a:lnSpc>
          <a:spcPct val="100000"/>
        </a:lnSpc>
        <a:spcBef>
          <a:spcPts val="0"/>
        </a:spcBef>
        <a:spcAft>
          <a:spcPts val="900"/>
        </a:spcAft>
        <a:buFont typeface="Wingdings" pitchFamily="2" charset="2"/>
        <a:buChar char="§"/>
        <a:defRPr sz="2000" kern="1200">
          <a:solidFill>
            <a:schemeClr val="tx1"/>
          </a:solidFill>
          <a:latin typeface="PT Sans" panose="020B0503020203020204" pitchFamily="34" charset="77"/>
          <a:ea typeface="+mn-ea"/>
          <a:cs typeface="+mn-cs"/>
        </a:defRPr>
      </a:lvl3pPr>
      <a:lvl4pPr marL="1600200" indent="-228600" algn="l" defTabSz="914400" rtl="0" eaLnBrk="1" latinLnBrk="0" hangingPunct="1">
        <a:lnSpc>
          <a:spcPct val="100000"/>
        </a:lnSpc>
        <a:spcBef>
          <a:spcPts val="0"/>
        </a:spcBef>
        <a:spcAft>
          <a:spcPts val="900"/>
        </a:spcAft>
        <a:buFont typeface="Wingdings" pitchFamily="2" charset="2"/>
        <a:buChar char="§"/>
        <a:defRPr sz="1800" kern="1200">
          <a:solidFill>
            <a:schemeClr val="tx1"/>
          </a:solidFill>
          <a:latin typeface="PT Sans" panose="020B0503020203020204" pitchFamily="34" charset="77"/>
          <a:ea typeface="+mn-ea"/>
          <a:cs typeface="+mn-cs"/>
        </a:defRPr>
      </a:lvl4pPr>
      <a:lvl5pPr marL="2057400" indent="-228600" algn="l" defTabSz="914400" rtl="0" eaLnBrk="1" latinLnBrk="0" hangingPunct="1">
        <a:lnSpc>
          <a:spcPct val="100000"/>
        </a:lnSpc>
        <a:spcBef>
          <a:spcPts val="0"/>
        </a:spcBef>
        <a:spcAft>
          <a:spcPts val="900"/>
        </a:spcAft>
        <a:buFont typeface="Wingdings" pitchFamily="2" charset="2"/>
        <a:buChar char="§"/>
        <a:defRPr sz="1800" kern="1200">
          <a:solidFill>
            <a:schemeClr val="tx1"/>
          </a:solidFill>
          <a:latin typeface="PT Sans" panose="020B0503020203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77" userDrawn="1">
          <p15:clr>
            <a:srgbClr val="F26B43"/>
          </p15:clr>
        </p15:guide>
        <p15:guide id="2" pos="189" userDrawn="1">
          <p15:clr>
            <a:srgbClr val="F26B43"/>
          </p15:clr>
        </p15:guide>
        <p15:guide id="3" pos="7491" userDrawn="1">
          <p15:clr>
            <a:srgbClr val="F26B43"/>
          </p15:clr>
        </p15:guide>
        <p15:guide id="4" pos="7151" userDrawn="1">
          <p15:clr>
            <a:srgbClr val="F26B43"/>
          </p15:clr>
        </p15:guide>
        <p15:guide id="5" pos="529" userDrawn="1">
          <p15:clr>
            <a:srgbClr val="F26B43"/>
          </p15:clr>
        </p15:guide>
        <p15:guide id="6" pos="3840" userDrawn="1">
          <p15:clr>
            <a:srgbClr val="F26B43"/>
          </p15:clr>
        </p15:guide>
        <p15:guide id="7" pos="347" userDrawn="1">
          <p15:clr>
            <a:srgbClr val="F26B43"/>
          </p15:clr>
        </p15:guide>
        <p15:guide id="8" orient="horz" pos="1117" userDrawn="1">
          <p15:clr>
            <a:srgbClr val="F26B43"/>
          </p15:clr>
        </p15:guide>
        <p15:guide id="9" orient="horz" pos="2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mailto:Dmitry.morozov@jyu.fi"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ioexcel.eu/events/virtual-workshop-best-practices-in-qm-mm-simulation-of-biomolecular-systems/" TargetMode="External"/><Relationship Id="rId2" Type="http://schemas.openxmlformats.org/officeDocument/2006/relationships/hyperlink" Target="https://docs.bioexcel.eu/qmmm_bpg/en/main/" TargetMode="External"/><Relationship Id="rId1" Type="http://schemas.openxmlformats.org/officeDocument/2006/relationships/slideLayout" Target="../slideLayouts/slideLayout2.xml"/><Relationship Id="rId4" Type="http://schemas.openxmlformats.org/officeDocument/2006/relationships/hyperlink" Target="https://www.youtube.com/c/BioExcelCoE/video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dx.doi.org/10.1021/ct050123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2367" y="2075180"/>
            <a:ext cx="11047266" cy="2387600"/>
          </a:xfrm>
        </p:spPr>
        <p:txBody>
          <a:bodyPr>
            <a:normAutofit/>
          </a:bodyPr>
          <a:lstStyle/>
          <a:p>
            <a:r>
              <a:rPr lang="en-US" dirty="0"/>
              <a:t>Using enhanced sampling  methods for studying reactions with QM/MM</a:t>
            </a:r>
            <a:endParaRPr lang="en-GB" sz="3800" dirty="0"/>
          </a:p>
        </p:txBody>
      </p:sp>
      <p:sp>
        <p:nvSpPr>
          <p:cNvPr id="3" name="Subtitle 2"/>
          <p:cNvSpPr>
            <a:spLocks noGrp="1"/>
          </p:cNvSpPr>
          <p:nvPr>
            <p:ph type="subTitle" idx="1"/>
          </p:nvPr>
        </p:nvSpPr>
        <p:spPr/>
        <p:txBody>
          <a:bodyPr/>
          <a:lstStyle/>
          <a:p>
            <a:r>
              <a:rPr lang="sv-SE" dirty="0"/>
              <a:t>Dmitry Morozov</a:t>
            </a:r>
          </a:p>
          <a:p>
            <a:endParaRPr lang="en-GB" dirty="0"/>
          </a:p>
        </p:txBody>
      </p:sp>
      <p:sp>
        <p:nvSpPr>
          <p:cNvPr id="4" name="Text Placeholder 3"/>
          <p:cNvSpPr>
            <a:spLocks noGrp="1"/>
          </p:cNvSpPr>
          <p:nvPr>
            <p:ph type="body" sz="quarter" idx="10"/>
          </p:nvPr>
        </p:nvSpPr>
        <p:spPr>
          <a:xfrm>
            <a:off x="1524127" y="5340223"/>
            <a:ext cx="9143746" cy="850715"/>
          </a:xfrm>
        </p:spPr>
        <p:txBody>
          <a:bodyPr>
            <a:normAutofit fontScale="70000" lnSpcReduction="20000"/>
          </a:bodyPr>
          <a:lstStyle/>
          <a:p>
            <a:r>
              <a:rPr lang="en-GB" sz="3400" dirty="0"/>
              <a:t>University of Jyväskylä, Finland</a:t>
            </a:r>
          </a:p>
          <a:p>
            <a:r>
              <a:rPr lang="en-GB" dirty="0">
                <a:hlinkClick r:id="rId2"/>
              </a:rPr>
              <a:t>dmitry.morozov@jyu.fi</a:t>
            </a:r>
            <a:endParaRPr lang="en-GB" dirty="0"/>
          </a:p>
          <a:p>
            <a:endParaRPr lang="en-GB" dirty="0"/>
          </a:p>
        </p:txBody>
      </p:sp>
      <p:pic>
        <p:nvPicPr>
          <p:cNvPr id="5" name="Рисунок 4">
            <a:extLst>
              <a:ext uri="{FF2B5EF4-FFF2-40B4-BE49-F238E27FC236}">
                <a16:creationId xmlns:a16="http://schemas.microsoft.com/office/drawing/2014/main" id="{CE3ECD8A-C2DE-4EC6-8B52-75EE1C61014C}"/>
              </a:ext>
            </a:extLst>
          </p:cNvPr>
          <p:cNvPicPr>
            <a:picLocks noChangeAspect="1"/>
          </p:cNvPicPr>
          <p:nvPr/>
        </p:nvPicPr>
        <p:blipFill>
          <a:blip r:embed="rId3"/>
          <a:stretch>
            <a:fillRect/>
          </a:stretch>
        </p:blipFill>
        <p:spPr>
          <a:xfrm>
            <a:off x="5132020" y="74991"/>
            <a:ext cx="1927959" cy="1078605"/>
          </a:xfrm>
          <a:prstGeom prst="rect">
            <a:avLst/>
          </a:prstGeom>
        </p:spPr>
      </p:pic>
    </p:spTree>
    <p:extLst>
      <p:ext uri="{BB962C8B-B14F-4D97-AF65-F5344CB8AC3E}">
        <p14:creationId xmlns:p14="http://schemas.microsoft.com/office/powerpoint/2010/main" val="560598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EDC9-2A8C-7849-8A98-FE3774F94173}"/>
              </a:ext>
            </a:extLst>
          </p:cNvPr>
          <p:cNvSpPr>
            <a:spLocks noGrp="1"/>
          </p:cNvSpPr>
          <p:nvPr>
            <p:ph type="title"/>
          </p:nvPr>
        </p:nvSpPr>
        <p:spPr>
          <a:xfrm>
            <a:off x="292131" y="-68892"/>
            <a:ext cx="11072813" cy="926326"/>
          </a:xfrm>
        </p:spPr>
        <p:txBody>
          <a:bodyPr/>
          <a:lstStyle/>
          <a:p>
            <a:pPr algn="l"/>
            <a:r>
              <a:rPr lang="en-GB" b="1" dirty="0"/>
              <a:t>Tips for efficient AWH sampling with QM/MM</a:t>
            </a:r>
          </a:p>
        </p:txBody>
      </p:sp>
      <p:sp>
        <p:nvSpPr>
          <p:cNvPr id="44" name="TextBox 43">
            <a:extLst>
              <a:ext uri="{FF2B5EF4-FFF2-40B4-BE49-F238E27FC236}">
                <a16:creationId xmlns:a16="http://schemas.microsoft.com/office/drawing/2014/main" id="{F367F6DD-03E9-4952-A733-20DDB89B648B}"/>
              </a:ext>
            </a:extLst>
          </p:cNvPr>
          <p:cNvSpPr txBox="1"/>
          <p:nvPr/>
        </p:nvSpPr>
        <p:spPr>
          <a:xfrm>
            <a:off x="602673" y="1407226"/>
            <a:ext cx="9111343" cy="923330"/>
          </a:xfrm>
          <a:prstGeom prst="rect">
            <a:avLst/>
          </a:prstGeom>
          <a:noFill/>
        </p:spPr>
        <p:txBody>
          <a:bodyPr wrap="square">
            <a:spAutoFit/>
          </a:bodyPr>
          <a:lstStyle/>
          <a:p>
            <a:r>
              <a:rPr lang="en-US" dirty="0">
                <a:latin typeface="PT Sans" panose="020B0503020203020204" pitchFamily="34" charset="-52"/>
              </a:rPr>
              <a:t>1. Use </a:t>
            </a:r>
            <a:r>
              <a:rPr lang="en-US" b="1" dirty="0">
                <a:latin typeface="PT Sans" panose="020B0503020203020204" pitchFamily="34" charset="-52"/>
              </a:rPr>
              <a:t>awh1-target = cut-off </a:t>
            </a:r>
            <a:r>
              <a:rPr lang="en-US" dirty="0">
                <a:latin typeface="PT Sans" panose="020B0503020203020204" pitchFamily="34" charset="-52"/>
              </a:rPr>
              <a:t>and set </a:t>
            </a:r>
            <a:r>
              <a:rPr lang="en-US" b="1" dirty="0">
                <a:latin typeface="PT Sans" panose="020B0503020203020204" pitchFamily="34" charset="-52"/>
              </a:rPr>
              <a:t>awh1-target-cutoff</a:t>
            </a:r>
            <a:r>
              <a:rPr lang="en-US" dirty="0">
                <a:latin typeface="PT Sans" panose="020B0503020203020204" pitchFamily="34" charset="-52"/>
              </a:rPr>
              <a:t> at least twice higher than expected barrier value.</a:t>
            </a:r>
          </a:p>
          <a:p>
            <a:pPr marL="342900" indent="-342900">
              <a:buAutoNum type="arabicPeriod"/>
            </a:pPr>
            <a:endParaRPr lang="en-US" dirty="0">
              <a:latin typeface="PT Sans" panose="020B0503020203020204" pitchFamily="34" charset="-52"/>
            </a:endParaRPr>
          </a:p>
        </p:txBody>
      </p:sp>
      <p:sp>
        <p:nvSpPr>
          <p:cNvPr id="46" name="TextBox 45">
            <a:extLst>
              <a:ext uri="{FF2B5EF4-FFF2-40B4-BE49-F238E27FC236}">
                <a16:creationId xmlns:a16="http://schemas.microsoft.com/office/drawing/2014/main" id="{8EE84AA3-D558-409F-9B25-384299CE5D11}"/>
              </a:ext>
            </a:extLst>
          </p:cNvPr>
          <p:cNvSpPr txBox="1"/>
          <p:nvPr/>
        </p:nvSpPr>
        <p:spPr>
          <a:xfrm>
            <a:off x="602673" y="2225548"/>
            <a:ext cx="9016340" cy="923330"/>
          </a:xfrm>
          <a:prstGeom prst="rect">
            <a:avLst/>
          </a:prstGeom>
          <a:noFill/>
        </p:spPr>
        <p:txBody>
          <a:bodyPr wrap="square">
            <a:spAutoFit/>
          </a:bodyPr>
          <a:lstStyle/>
          <a:p>
            <a:r>
              <a:rPr lang="en-US" dirty="0">
                <a:latin typeface="PT Sans" panose="020B0503020203020204" pitchFamily="34" charset="-52"/>
              </a:rPr>
              <a:t>2. Use </a:t>
            </a:r>
            <a:r>
              <a:rPr lang="en-US" b="1" dirty="0">
                <a:latin typeface="PT Sans" panose="020B0503020203020204" pitchFamily="34" charset="-52"/>
              </a:rPr>
              <a:t>awh1-dim1-start</a:t>
            </a:r>
            <a:r>
              <a:rPr lang="en-US" dirty="0">
                <a:latin typeface="PT Sans" panose="020B0503020203020204" pitchFamily="34" charset="-52"/>
              </a:rPr>
              <a:t> and </a:t>
            </a:r>
            <a:r>
              <a:rPr lang="en-US" b="1" dirty="0">
                <a:latin typeface="PT Sans" panose="020B0503020203020204" pitchFamily="34" charset="-52"/>
              </a:rPr>
              <a:t>awh1-dim1-end</a:t>
            </a:r>
            <a:r>
              <a:rPr lang="en-US" dirty="0">
                <a:latin typeface="PT Sans" panose="020B0503020203020204" pitchFamily="34" charset="-52"/>
              </a:rPr>
              <a:t> a bit wider than expected product and reagent minima.</a:t>
            </a:r>
          </a:p>
          <a:p>
            <a:endParaRPr lang="ru-RU" dirty="0"/>
          </a:p>
        </p:txBody>
      </p:sp>
      <p:sp>
        <p:nvSpPr>
          <p:cNvPr id="47" name="TextBox 46">
            <a:extLst>
              <a:ext uri="{FF2B5EF4-FFF2-40B4-BE49-F238E27FC236}">
                <a16:creationId xmlns:a16="http://schemas.microsoft.com/office/drawing/2014/main" id="{A80E2370-F902-4235-A1AB-3204C081A09C}"/>
              </a:ext>
            </a:extLst>
          </p:cNvPr>
          <p:cNvSpPr txBox="1"/>
          <p:nvPr/>
        </p:nvSpPr>
        <p:spPr>
          <a:xfrm>
            <a:off x="602672" y="3148878"/>
            <a:ext cx="9740735" cy="1200329"/>
          </a:xfrm>
          <a:prstGeom prst="rect">
            <a:avLst/>
          </a:prstGeom>
          <a:noFill/>
        </p:spPr>
        <p:txBody>
          <a:bodyPr wrap="square">
            <a:spAutoFit/>
          </a:bodyPr>
          <a:lstStyle/>
          <a:p>
            <a:r>
              <a:rPr lang="en-US" dirty="0">
                <a:latin typeface="PT Sans" panose="020B0503020203020204" pitchFamily="34" charset="-52"/>
              </a:rPr>
              <a:t>3</a:t>
            </a:r>
            <a:r>
              <a:rPr lang="ru-RU" dirty="0">
                <a:latin typeface="PT Sans" panose="020B0503020203020204" pitchFamily="34" charset="-52"/>
              </a:rPr>
              <a:t>. </a:t>
            </a:r>
            <a:r>
              <a:rPr lang="en-US" dirty="0">
                <a:latin typeface="PT Sans" panose="020B0503020203020204" pitchFamily="34" charset="-52"/>
              </a:rPr>
              <a:t>If you observe that simulation stuck in products/reagents minima, reaching </a:t>
            </a:r>
            <a:r>
              <a:rPr lang="en-US" b="1" dirty="0">
                <a:latin typeface="PT Sans" panose="020B0503020203020204" pitchFamily="34" charset="-52"/>
              </a:rPr>
              <a:t>awh1-target-cutoff</a:t>
            </a:r>
            <a:r>
              <a:rPr lang="en-US" dirty="0">
                <a:latin typeface="PT Sans" panose="020B0503020203020204" pitchFamily="34" charset="-52"/>
              </a:rPr>
              <a:t>, then your setup AWH is not able to pull system over the barrier and </a:t>
            </a:r>
            <a:r>
              <a:rPr lang="en-US" b="1" dirty="0">
                <a:latin typeface="PT Sans" panose="020B0503020203020204" pitchFamily="34" charset="-52"/>
              </a:rPr>
              <a:t>awh1-dim1-force-constant</a:t>
            </a:r>
            <a:r>
              <a:rPr lang="en-US" dirty="0">
                <a:latin typeface="PT Sans" panose="020B0503020203020204" pitchFamily="34" charset="-52"/>
              </a:rPr>
              <a:t> should be increased.</a:t>
            </a:r>
          </a:p>
          <a:p>
            <a:endParaRPr lang="ru-RU" dirty="0"/>
          </a:p>
        </p:txBody>
      </p:sp>
      <p:sp>
        <p:nvSpPr>
          <p:cNvPr id="48" name="TextBox 47">
            <a:extLst>
              <a:ext uri="{FF2B5EF4-FFF2-40B4-BE49-F238E27FC236}">
                <a16:creationId xmlns:a16="http://schemas.microsoft.com/office/drawing/2014/main" id="{86A6ADE7-8945-4E38-ACD2-09114F5CCB1A}"/>
              </a:ext>
            </a:extLst>
          </p:cNvPr>
          <p:cNvSpPr txBox="1"/>
          <p:nvPr/>
        </p:nvSpPr>
        <p:spPr>
          <a:xfrm>
            <a:off x="602671" y="4239931"/>
            <a:ext cx="9740735" cy="923330"/>
          </a:xfrm>
          <a:prstGeom prst="rect">
            <a:avLst/>
          </a:prstGeom>
          <a:noFill/>
        </p:spPr>
        <p:txBody>
          <a:bodyPr wrap="square">
            <a:spAutoFit/>
          </a:bodyPr>
          <a:lstStyle/>
          <a:p>
            <a:r>
              <a:rPr lang="en-US" dirty="0">
                <a:latin typeface="PT Sans" panose="020B0503020203020204" pitchFamily="34" charset="-52"/>
              </a:rPr>
              <a:t>4. If you see problems with SCF convergence, then most probably you are trying too push the system too hard out of equilibrium. Decreasing </a:t>
            </a:r>
            <a:r>
              <a:rPr lang="en-US" b="1" i="0" dirty="0">
                <a:solidFill>
                  <a:srgbClr val="000000"/>
                </a:solidFill>
                <a:effectLst/>
                <a:latin typeface="PT Sans" panose="020B0503020203020204" pitchFamily="34" charset="-52"/>
              </a:rPr>
              <a:t>awh1-dim1-diffusion </a:t>
            </a:r>
            <a:r>
              <a:rPr lang="en-US" dirty="0">
                <a:solidFill>
                  <a:srgbClr val="000000"/>
                </a:solidFill>
                <a:latin typeface="PT Sans" panose="020B0503020203020204" pitchFamily="34" charset="-52"/>
              </a:rPr>
              <a:t>could help to solve that.</a:t>
            </a:r>
            <a:endParaRPr lang="en-US" dirty="0">
              <a:latin typeface="PT Sans" panose="020B0503020203020204" pitchFamily="34" charset="-52"/>
            </a:endParaRPr>
          </a:p>
          <a:p>
            <a:endParaRPr lang="ru-RU" dirty="0"/>
          </a:p>
        </p:txBody>
      </p:sp>
      <p:sp>
        <p:nvSpPr>
          <p:cNvPr id="49" name="TextBox 48">
            <a:extLst>
              <a:ext uri="{FF2B5EF4-FFF2-40B4-BE49-F238E27FC236}">
                <a16:creationId xmlns:a16="http://schemas.microsoft.com/office/drawing/2014/main" id="{237DBF70-CE0F-4DC9-B07F-6F41A00D51B0}"/>
              </a:ext>
            </a:extLst>
          </p:cNvPr>
          <p:cNvSpPr txBox="1"/>
          <p:nvPr/>
        </p:nvSpPr>
        <p:spPr>
          <a:xfrm>
            <a:off x="602673" y="5058253"/>
            <a:ext cx="9740735" cy="646331"/>
          </a:xfrm>
          <a:prstGeom prst="rect">
            <a:avLst/>
          </a:prstGeom>
          <a:noFill/>
        </p:spPr>
        <p:txBody>
          <a:bodyPr wrap="square">
            <a:spAutoFit/>
          </a:bodyPr>
          <a:lstStyle/>
          <a:p>
            <a:r>
              <a:rPr lang="en-US" dirty="0">
                <a:latin typeface="PT Sans" panose="020B0503020203020204" pitchFamily="34" charset="-52"/>
              </a:rPr>
              <a:t>5. </a:t>
            </a:r>
            <a:r>
              <a:rPr lang="en-US" dirty="0">
                <a:solidFill>
                  <a:srgbClr val="000000"/>
                </a:solidFill>
                <a:latin typeface="PT Sans" panose="020B0503020203020204" pitchFamily="34" charset="-52"/>
              </a:rPr>
              <a:t>QM/MM AWH simulations benefit from using </a:t>
            </a:r>
            <a:r>
              <a:rPr lang="en-US" dirty="0" err="1">
                <a:solidFill>
                  <a:srgbClr val="000000"/>
                </a:solidFill>
                <a:latin typeface="PT Sans" panose="020B0503020203020204" pitchFamily="34" charset="-52"/>
              </a:rPr>
              <a:t>multiwalker</a:t>
            </a:r>
            <a:r>
              <a:rPr lang="en-US" dirty="0">
                <a:solidFill>
                  <a:srgbClr val="000000"/>
                </a:solidFill>
                <a:latin typeface="PT Sans" panose="020B0503020203020204" pitchFamily="34" charset="-52"/>
              </a:rPr>
              <a:t> AWH (</a:t>
            </a:r>
            <a:r>
              <a:rPr lang="en-US" b="1" dirty="0" err="1">
                <a:solidFill>
                  <a:srgbClr val="000000"/>
                </a:solidFill>
                <a:latin typeface="PT Sans" panose="020B0503020203020204" pitchFamily="34" charset="-52"/>
              </a:rPr>
              <a:t>awh</a:t>
            </a:r>
            <a:r>
              <a:rPr lang="en-US" b="1" dirty="0">
                <a:solidFill>
                  <a:srgbClr val="000000"/>
                </a:solidFill>
                <a:latin typeface="PT Sans" panose="020B0503020203020204" pitchFamily="34" charset="-52"/>
              </a:rPr>
              <a:t>-share-</a:t>
            </a:r>
            <a:r>
              <a:rPr lang="en-US" b="1" dirty="0" err="1">
                <a:solidFill>
                  <a:srgbClr val="000000"/>
                </a:solidFill>
                <a:latin typeface="PT Sans" panose="020B0503020203020204" pitchFamily="34" charset="-52"/>
              </a:rPr>
              <a:t>multisim</a:t>
            </a:r>
            <a:r>
              <a:rPr lang="en-US" b="1" dirty="0">
                <a:solidFill>
                  <a:srgbClr val="000000"/>
                </a:solidFill>
                <a:latin typeface="PT Sans" panose="020B0503020203020204" pitchFamily="34" charset="-52"/>
              </a:rPr>
              <a:t> = yes </a:t>
            </a:r>
            <a:r>
              <a:rPr lang="en-US" dirty="0">
                <a:solidFill>
                  <a:srgbClr val="000000"/>
                </a:solidFill>
                <a:latin typeface="PT Sans" panose="020B0503020203020204" pitchFamily="34" charset="-52"/>
              </a:rPr>
              <a:t>and </a:t>
            </a:r>
            <a:r>
              <a:rPr lang="en-US" b="1" dirty="0">
                <a:solidFill>
                  <a:srgbClr val="000000"/>
                </a:solidFill>
                <a:latin typeface="PT Sans" panose="020B0503020203020204" pitchFamily="34" charset="-52"/>
              </a:rPr>
              <a:t>awh1-share-group = 1</a:t>
            </a:r>
            <a:r>
              <a:rPr lang="en-US" dirty="0">
                <a:solidFill>
                  <a:srgbClr val="000000"/>
                </a:solidFill>
                <a:latin typeface="PT Sans" panose="020B0503020203020204" pitchFamily="34" charset="-52"/>
              </a:rPr>
              <a:t>).</a:t>
            </a:r>
            <a:endParaRPr lang="ru-RU" dirty="0"/>
          </a:p>
        </p:txBody>
      </p:sp>
    </p:spTree>
    <p:extLst>
      <p:ext uri="{BB962C8B-B14F-4D97-AF65-F5344CB8AC3E}">
        <p14:creationId xmlns:p14="http://schemas.microsoft.com/office/powerpoint/2010/main" val="185734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P spid="47" grpId="0"/>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81D07-8107-CB4E-B8C3-D519CD1260F9}"/>
              </a:ext>
            </a:extLst>
          </p:cNvPr>
          <p:cNvSpPr>
            <a:spLocks noGrp="1"/>
          </p:cNvSpPr>
          <p:nvPr>
            <p:ph type="title"/>
          </p:nvPr>
        </p:nvSpPr>
        <p:spPr>
          <a:xfrm>
            <a:off x="559593" y="767378"/>
            <a:ext cx="11072813" cy="677108"/>
          </a:xfrm>
        </p:spPr>
        <p:txBody>
          <a:bodyPr>
            <a:normAutofit/>
          </a:bodyPr>
          <a:lstStyle/>
          <a:p>
            <a:pPr algn="l"/>
            <a:r>
              <a:rPr lang="en-US" sz="2800" dirty="0"/>
              <a:t>1) CP2K parameters and best practices:</a:t>
            </a:r>
            <a:endParaRPr lang="en-GB" sz="2800" dirty="0"/>
          </a:p>
        </p:txBody>
      </p:sp>
      <p:sp>
        <p:nvSpPr>
          <p:cNvPr id="4" name="Slide Number Placeholder 3">
            <a:extLst>
              <a:ext uri="{FF2B5EF4-FFF2-40B4-BE49-F238E27FC236}">
                <a16:creationId xmlns:a16="http://schemas.microsoft.com/office/drawing/2014/main" id="{C06069A2-753C-204B-9E4E-1D69F767DEF8}"/>
              </a:ext>
            </a:extLst>
          </p:cNvPr>
          <p:cNvSpPr>
            <a:spLocks noGrp="1"/>
          </p:cNvSpPr>
          <p:nvPr>
            <p:ph type="sldNum" sz="quarter" idx="12"/>
          </p:nvPr>
        </p:nvSpPr>
        <p:spPr/>
        <p:txBody>
          <a:bodyPr/>
          <a:lstStyle/>
          <a:p>
            <a:fld id="{652FD0A2-323C-544B-81C5-8198DDC55B73}" type="slidenum">
              <a:rPr lang="en-US" smtClean="0"/>
              <a:pPr/>
              <a:t>11</a:t>
            </a:fld>
            <a:endParaRPr lang="en-US" dirty="0"/>
          </a:p>
        </p:txBody>
      </p:sp>
      <p:sp>
        <p:nvSpPr>
          <p:cNvPr id="12" name="TextBox 11">
            <a:extLst>
              <a:ext uri="{FF2B5EF4-FFF2-40B4-BE49-F238E27FC236}">
                <a16:creationId xmlns:a16="http://schemas.microsoft.com/office/drawing/2014/main" id="{1ACE440D-F690-43DC-A88D-61CF3CE33588}"/>
              </a:ext>
            </a:extLst>
          </p:cNvPr>
          <p:cNvSpPr txBox="1"/>
          <p:nvPr/>
        </p:nvSpPr>
        <p:spPr>
          <a:xfrm>
            <a:off x="1117600" y="1356209"/>
            <a:ext cx="9782629" cy="523220"/>
          </a:xfrm>
          <a:prstGeom prst="rect">
            <a:avLst/>
          </a:prstGeom>
          <a:noFill/>
        </p:spPr>
        <p:txBody>
          <a:bodyPr wrap="square">
            <a:spAutoFit/>
          </a:bodyPr>
          <a:lstStyle/>
          <a:p>
            <a:r>
              <a:rPr lang="ru-RU" sz="2800" dirty="0">
                <a:solidFill>
                  <a:srgbClr val="4472C3"/>
                </a:solidFill>
                <a:hlinkClick r:id="rId2">
                  <a:extLst>
                    <a:ext uri="{A12FA001-AC4F-418D-AE19-62706E023703}">
                      <ahyp:hlinkClr xmlns:ahyp="http://schemas.microsoft.com/office/drawing/2018/hyperlinkcolor" val="tx"/>
                    </a:ext>
                  </a:extLst>
                </a:hlinkClick>
              </a:rPr>
              <a:t>https://docs.bioexcel.eu/qmmm_bpg/en/main/</a:t>
            </a:r>
            <a:endParaRPr lang="ru-RU" sz="2800" dirty="0">
              <a:solidFill>
                <a:srgbClr val="4472C3"/>
              </a:solidFill>
            </a:endParaRPr>
          </a:p>
        </p:txBody>
      </p:sp>
      <p:sp>
        <p:nvSpPr>
          <p:cNvPr id="13" name="Title 1">
            <a:extLst>
              <a:ext uri="{FF2B5EF4-FFF2-40B4-BE49-F238E27FC236}">
                <a16:creationId xmlns:a16="http://schemas.microsoft.com/office/drawing/2014/main" id="{D08EC22E-843C-41E4-9FD5-73CCD1B307B7}"/>
              </a:ext>
            </a:extLst>
          </p:cNvPr>
          <p:cNvSpPr txBox="1">
            <a:spLocks/>
          </p:cNvSpPr>
          <p:nvPr/>
        </p:nvSpPr>
        <p:spPr>
          <a:xfrm>
            <a:off x="472507" y="-23779"/>
            <a:ext cx="11072813" cy="926326"/>
          </a:xfrm>
          <a:prstGeom prst="rect">
            <a:avLst/>
          </a:prstGeom>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a:solidFill>
                  <a:schemeClr val="tx1"/>
                </a:solidFill>
                <a:latin typeface="PT Sans" panose="020B0503020203020204" pitchFamily="34" charset="77"/>
                <a:ea typeface="+mj-ea"/>
                <a:cs typeface="+mj-cs"/>
              </a:defRPr>
            </a:lvl1pPr>
          </a:lstStyle>
          <a:p>
            <a:r>
              <a:rPr lang="en-GB" b="1" dirty="0"/>
              <a:t>Further information</a:t>
            </a:r>
            <a:endParaRPr lang="en-GB" dirty="0"/>
          </a:p>
        </p:txBody>
      </p:sp>
      <p:sp>
        <p:nvSpPr>
          <p:cNvPr id="7" name="Title 1">
            <a:extLst>
              <a:ext uri="{FF2B5EF4-FFF2-40B4-BE49-F238E27FC236}">
                <a16:creationId xmlns:a16="http://schemas.microsoft.com/office/drawing/2014/main" id="{8733562E-F5D0-4DD4-BC1E-3B7569A8CF95}"/>
              </a:ext>
            </a:extLst>
          </p:cNvPr>
          <p:cNvSpPr txBox="1">
            <a:spLocks/>
          </p:cNvSpPr>
          <p:nvPr/>
        </p:nvSpPr>
        <p:spPr>
          <a:xfrm>
            <a:off x="559592" y="2486979"/>
            <a:ext cx="11072813" cy="677108"/>
          </a:xfrm>
          <a:prstGeom prst="rect">
            <a:avLst/>
          </a:prstGeom>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a:solidFill>
                  <a:schemeClr val="tx1"/>
                </a:solidFill>
                <a:latin typeface="PT Sans" panose="020B0503020203020204" pitchFamily="34" charset="77"/>
                <a:ea typeface="+mj-ea"/>
                <a:cs typeface="+mj-cs"/>
              </a:defRPr>
            </a:lvl1pPr>
          </a:lstStyle>
          <a:p>
            <a:pPr algn="l"/>
            <a:r>
              <a:rPr lang="en-US" sz="2800" dirty="0"/>
              <a:t>2) Best practices in QM/MM webinar series:</a:t>
            </a:r>
            <a:endParaRPr lang="en-GB" sz="2800" dirty="0"/>
          </a:p>
        </p:txBody>
      </p:sp>
      <p:sp>
        <p:nvSpPr>
          <p:cNvPr id="8" name="TextBox 7">
            <a:extLst>
              <a:ext uri="{FF2B5EF4-FFF2-40B4-BE49-F238E27FC236}">
                <a16:creationId xmlns:a16="http://schemas.microsoft.com/office/drawing/2014/main" id="{8154F294-AB9A-4944-A79D-C7C563ADE4CB}"/>
              </a:ext>
            </a:extLst>
          </p:cNvPr>
          <p:cNvSpPr txBox="1"/>
          <p:nvPr/>
        </p:nvSpPr>
        <p:spPr>
          <a:xfrm>
            <a:off x="1117600" y="3075810"/>
            <a:ext cx="10138229" cy="954107"/>
          </a:xfrm>
          <a:prstGeom prst="rect">
            <a:avLst/>
          </a:prstGeom>
          <a:noFill/>
        </p:spPr>
        <p:txBody>
          <a:bodyPr wrap="square">
            <a:spAutoFit/>
          </a:bodyPr>
          <a:lstStyle/>
          <a:p>
            <a:r>
              <a:rPr lang="en-US" sz="2800" dirty="0">
                <a:hlinkClick r:id="rId3"/>
              </a:rPr>
              <a:t>https://bioexcel.eu/events/virtual-workshop-best-practices-in-qm-mm-simulation-of-biomolecular-systems/</a:t>
            </a:r>
            <a:endParaRPr lang="ru-RU" sz="2800" dirty="0"/>
          </a:p>
        </p:txBody>
      </p:sp>
      <p:sp>
        <p:nvSpPr>
          <p:cNvPr id="9" name="Title 1">
            <a:extLst>
              <a:ext uri="{FF2B5EF4-FFF2-40B4-BE49-F238E27FC236}">
                <a16:creationId xmlns:a16="http://schemas.microsoft.com/office/drawing/2014/main" id="{A6991B92-FDEF-460D-BD8F-E13D5F6458B3}"/>
              </a:ext>
            </a:extLst>
          </p:cNvPr>
          <p:cNvSpPr txBox="1">
            <a:spLocks/>
          </p:cNvSpPr>
          <p:nvPr/>
        </p:nvSpPr>
        <p:spPr>
          <a:xfrm>
            <a:off x="559592" y="4509540"/>
            <a:ext cx="11072813" cy="677108"/>
          </a:xfrm>
          <a:prstGeom prst="rect">
            <a:avLst/>
          </a:prstGeom>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a:solidFill>
                  <a:schemeClr val="tx1"/>
                </a:solidFill>
                <a:latin typeface="PT Sans" panose="020B0503020203020204" pitchFamily="34" charset="77"/>
                <a:ea typeface="+mj-ea"/>
                <a:cs typeface="+mj-cs"/>
              </a:defRPr>
            </a:lvl1pPr>
          </a:lstStyle>
          <a:p>
            <a:pPr algn="l"/>
            <a:r>
              <a:rPr lang="en-US" sz="2800" dirty="0"/>
              <a:t>3) </a:t>
            </a:r>
            <a:r>
              <a:rPr lang="en-US" sz="2800" dirty="0" err="1"/>
              <a:t>Bioexcel</a:t>
            </a:r>
            <a:r>
              <a:rPr lang="en-US" sz="2800" dirty="0"/>
              <a:t> YouTube channel:</a:t>
            </a:r>
            <a:endParaRPr lang="en-GB" sz="2800" dirty="0"/>
          </a:p>
        </p:txBody>
      </p:sp>
      <p:sp>
        <p:nvSpPr>
          <p:cNvPr id="10" name="TextBox 9">
            <a:extLst>
              <a:ext uri="{FF2B5EF4-FFF2-40B4-BE49-F238E27FC236}">
                <a16:creationId xmlns:a16="http://schemas.microsoft.com/office/drawing/2014/main" id="{4AA5A59A-99D6-4C8C-8D21-B729F6105859}"/>
              </a:ext>
            </a:extLst>
          </p:cNvPr>
          <p:cNvSpPr txBox="1"/>
          <p:nvPr/>
        </p:nvSpPr>
        <p:spPr>
          <a:xfrm>
            <a:off x="1117600" y="5098371"/>
            <a:ext cx="10138229" cy="523220"/>
          </a:xfrm>
          <a:prstGeom prst="rect">
            <a:avLst/>
          </a:prstGeom>
          <a:noFill/>
        </p:spPr>
        <p:txBody>
          <a:bodyPr wrap="square">
            <a:spAutoFit/>
          </a:bodyPr>
          <a:lstStyle/>
          <a:p>
            <a:r>
              <a:rPr lang="en-US" sz="2800" dirty="0">
                <a:hlinkClick r:id="rId4"/>
              </a:rPr>
              <a:t>https://www.youtube.com/c/BioExcelCoE/videos</a:t>
            </a:r>
            <a:endParaRPr lang="ru-RU" sz="2800" dirty="0"/>
          </a:p>
        </p:txBody>
      </p:sp>
    </p:spTree>
    <p:extLst>
      <p:ext uri="{BB962C8B-B14F-4D97-AF65-F5344CB8AC3E}">
        <p14:creationId xmlns:p14="http://schemas.microsoft.com/office/powerpoint/2010/main" val="3147550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7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
          <p:cNvSpPr txBox="1">
            <a:spLocks noGrp="1"/>
          </p:cNvSpPr>
          <p:nvPr>
            <p:ph type="title"/>
          </p:nvPr>
        </p:nvSpPr>
        <p:spPr>
          <a:xfrm>
            <a:off x="540000" y="270000"/>
            <a:ext cx="8220300" cy="926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T Sans"/>
              <a:buNone/>
            </a:pPr>
            <a:r>
              <a:rPr lang="en-US" b="1" dirty="0"/>
              <a:t>GROMACS-CP2K Interface</a:t>
            </a:r>
            <a:endParaRPr b="1" dirty="0"/>
          </a:p>
        </p:txBody>
      </p:sp>
      <p:sp>
        <p:nvSpPr>
          <p:cNvPr id="2" name="Slide Number Placeholder 1">
            <a:extLst>
              <a:ext uri="{FF2B5EF4-FFF2-40B4-BE49-F238E27FC236}">
                <a16:creationId xmlns:a16="http://schemas.microsoft.com/office/drawing/2014/main" id="{79215CF8-E106-9849-B9B9-E8A299D97CD6}"/>
              </a:ext>
            </a:extLst>
          </p:cNvPr>
          <p:cNvSpPr>
            <a:spLocks noGrp="1"/>
          </p:cNvSpPr>
          <p:nvPr>
            <p:ph type="sldNum" sz="quarter" idx="12"/>
          </p:nvPr>
        </p:nvSpPr>
        <p:spPr/>
        <p:txBody>
          <a:bodyPr/>
          <a:lstStyle/>
          <a:p>
            <a:fld id="{652FD0A2-323C-544B-81C5-8198DDC55B73}" type="slidenum">
              <a:rPr lang="en-US" smtClean="0"/>
              <a:pPr/>
              <a:t>2</a:t>
            </a:fld>
            <a:endParaRPr lang="en-US" dirty="0"/>
          </a:p>
        </p:txBody>
      </p:sp>
      <p:sp>
        <p:nvSpPr>
          <p:cNvPr id="68" name="Google Shape;68;p1"/>
          <p:cNvSpPr txBox="1"/>
          <p:nvPr/>
        </p:nvSpPr>
        <p:spPr>
          <a:xfrm>
            <a:off x="287590" y="2095816"/>
            <a:ext cx="6640641" cy="707886"/>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0433FF"/>
              </a:buClr>
              <a:buSzPts val="2000"/>
              <a:buFont typeface="Twentieth Century"/>
              <a:buNone/>
            </a:pPr>
            <a:r>
              <a:rPr lang="en-US" sz="2000" b="0" i="0" u="none" strike="noStrike" cap="none" dirty="0">
                <a:solidFill>
                  <a:srgbClr val="0433FF"/>
                </a:solidFill>
                <a:latin typeface="Twentieth Century"/>
                <a:ea typeface="Twentieth Century"/>
                <a:cs typeface="Twentieth Century"/>
                <a:sym typeface="Twentieth Century"/>
              </a:rPr>
              <a:t>Quickstep</a:t>
            </a:r>
            <a:r>
              <a:rPr lang="en-US" sz="2000" b="0" i="0" u="none" strike="noStrike" cap="none" dirty="0">
                <a:solidFill>
                  <a:schemeClr val="dk1"/>
                </a:solidFill>
                <a:latin typeface="Twentieth Century"/>
                <a:ea typeface="Twentieth Century"/>
                <a:cs typeface="Twentieth Century"/>
                <a:sym typeface="Twentieth Century"/>
              </a:rPr>
              <a:t>: Mixed Gaussian and Plane wave basis implementation of Density Functional Theory</a:t>
            </a:r>
            <a:endParaRPr dirty="0"/>
          </a:p>
        </p:txBody>
      </p:sp>
      <p:sp>
        <p:nvSpPr>
          <p:cNvPr id="75" name="Google Shape;75;p1"/>
          <p:cNvSpPr txBox="1"/>
          <p:nvPr/>
        </p:nvSpPr>
        <p:spPr>
          <a:xfrm>
            <a:off x="3342728" y="2685246"/>
            <a:ext cx="358265" cy="510541"/>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u="none">
                <a:solidFill>
                  <a:schemeClr val="accent2"/>
                </a:solidFill>
                <a:latin typeface="Twentieth Century"/>
                <a:ea typeface="Twentieth Century"/>
                <a:cs typeface="Twentieth Century"/>
                <a:sym typeface="Twentieth Century"/>
              </a:rPr>
              <a:t>+</a:t>
            </a:r>
            <a:endParaRPr/>
          </a:p>
        </p:txBody>
      </p:sp>
      <p:sp>
        <p:nvSpPr>
          <p:cNvPr id="76" name="Google Shape;76;p1"/>
          <p:cNvSpPr txBox="1"/>
          <p:nvPr/>
        </p:nvSpPr>
        <p:spPr>
          <a:xfrm>
            <a:off x="287590" y="3075418"/>
            <a:ext cx="6640640" cy="707886"/>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2000" b="1" dirty="0">
                <a:solidFill>
                  <a:srgbClr val="9DC3E6"/>
                </a:solidFill>
                <a:latin typeface="Twentieth Century"/>
                <a:ea typeface="Twentieth Century"/>
                <a:cs typeface="Twentieth Century"/>
                <a:sym typeface="Twentieth Century"/>
              </a:rPr>
              <a:t>GEEP</a:t>
            </a:r>
            <a:r>
              <a:rPr lang="en-US" sz="2000" b="1" dirty="0">
                <a:solidFill>
                  <a:srgbClr val="0C0C0C"/>
                </a:solidFill>
                <a:latin typeface="Twentieth Century"/>
                <a:ea typeface="Twentieth Century"/>
                <a:cs typeface="Twentieth Century"/>
                <a:sym typeface="Twentieth Century"/>
              </a:rPr>
              <a:t>: Gaussian Expansion of Electrostatic Potential (GEEP) to compute the QM/MM coupling</a:t>
            </a:r>
            <a:endParaRPr dirty="0"/>
          </a:p>
        </p:txBody>
      </p:sp>
      <p:pic>
        <p:nvPicPr>
          <p:cNvPr id="77" name="Google Shape;77;p1"/>
          <p:cNvPicPr preferRelativeResize="0"/>
          <p:nvPr/>
        </p:nvPicPr>
        <p:blipFill rotWithShape="1">
          <a:blip r:embed="rId3">
            <a:alphaModFix/>
          </a:blip>
          <a:srcRect/>
          <a:stretch/>
        </p:blipFill>
        <p:spPr>
          <a:xfrm>
            <a:off x="347837" y="1333941"/>
            <a:ext cx="942975" cy="609600"/>
          </a:xfrm>
          <a:prstGeom prst="rect">
            <a:avLst/>
          </a:prstGeom>
          <a:noFill/>
          <a:ln>
            <a:noFill/>
          </a:ln>
        </p:spPr>
      </p:pic>
      <p:pic>
        <p:nvPicPr>
          <p:cNvPr id="78" name="Google Shape;78;p1" descr="Gromacs"/>
          <p:cNvPicPr preferRelativeResize="0"/>
          <p:nvPr/>
        </p:nvPicPr>
        <p:blipFill rotWithShape="1">
          <a:blip r:embed="rId4">
            <a:alphaModFix/>
          </a:blip>
          <a:srcRect/>
          <a:stretch/>
        </p:blipFill>
        <p:spPr>
          <a:xfrm>
            <a:off x="389188" y="4089437"/>
            <a:ext cx="2667000" cy="342900"/>
          </a:xfrm>
          <a:prstGeom prst="rect">
            <a:avLst/>
          </a:prstGeom>
          <a:noFill/>
          <a:ln>
            <a:noFill/>
          </a:ln>
        </p:spPr>
      </p:pic>
      <p:sp>
        <p:nvSpPr>
          <p:cNvPr id="79" name="Google Shape;79;p1"/>
          <p:cNvSpPr txBox="1"/>
          <p:nvPr/>
        </p:nvSpPr>
        <p:spPr>
          <a:xfrm>
            <a:off x="347837" y="4448548"/>
            <a:ext cx="6640641" cy="707886"/>
          </a:xfrm>
          <a:prstGeom prst="rect">
            <a:avLst/>
          </a:prstGeom>
          <a:noFill/>
          <a:ln>
            <a:noFill/>
          </a:ln>
        </p:spPr>
        <p:txBody>
          <a:bodyPr spcFirstLastPara="1" wrap="square" lIns="45700" tIns="45700" rIns="45700" bIns="45700" anchor="t" anchorCtr="0">
            <a:spAutoFit/>
          </a:bodyPr>
          <a:lstStyle/>
          <a:p>
            <a:pPr marL="0" marR="0" lvl="1" indent="0" algn="l" rtl="0">
              <a:lnSpc>
                <a:spcPct val="100000"/>
              </a:lnSpc>
              <a:spcBef>
                <a:spcPts val="0"/>
              </a:spcBef>
              <a:spcAft>
                <a:spcPts val="0"/>
              </a:spcAft>
              <a:buClr>
                <a:srgbClr val="548235"/>
              </a:buClr>
              <a:buSzPts val="2000"/>
              <a:buFont typeface="Twentieth Century"/>
              <a:buNone/>
            </a:pPr>
            <a:r>
              <a:rPr lang="en-US" sz="2000" b="0" i="0" u="none" strike="noStrike" cap="none">
                <a:solidFill>
                  <a:srgbClr val="548235"/>
                </a:solidFill>
                <a:latin typeface="Twentieth Century"/>
                <a:ea typeface="Twentieth Century"/>
                <a:cs typeface="Twentieth Century"/>
                <a:sym typeface="Twentieth Century"/>
              </a:rPr>
              <a:t>Forcefield</a:t>
            </a:r>
            <a:r>
              <a:rPr lang="en-US" sz="2000" b="0" i="0" u="none" strike="noStrike" cap="none">
                <a:solidFill>
                  <a:schemeClr val="dk1"/>
                </a:solidFill>
                <a:latin typeface="Twentieth Century"/>
                <a:ea typeface="Twentieth Century"/>
                <a:cs typeface="Twentieth Century"/>
                <a:sym typeface="Twentieth Century"/>
              </a:rPr>
              <a:t>: Classical MM-MM interactions both bonded and non-bonded (PME) </a:t>
            </a:r>
            <a:endParaRPr sz="1800" b="0" i="0" u="none" strike="noStrike" cap="none">
              <a:solidFill>
                <a:schemeClr val="dk1"/>
              </a:solidFill>
              <a:latin typeface="Twentieth Century"/>
              <a:ea typeface="Twentieth Century"/>
              <a:cs typeface="Twentieth Century"/>
              <a:sym typeface="Twentieth Century"/>
            </a:endParaRPr>
          </a:p>
        </p:txBody>
      </p:sp>
      <p:sp>
        <p:nvSpPr>
          <p:cNvPr id="80" name="Google Shape;80;p1"/>
          <p:cNvSpPr txBox="1"/>
          <p:nvPr/>
        </p:nvSpPr>
        <p:spPr>
          <a:xfrm>
            <a:off x="3402975" y="5037022"/>
            <a:ext cx="358265" cy="510541"/>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3000" b="1" u="none">
                <a:solidFill>
                  <a:schemeClr val="accent2"/>
                </a:solidFill>
                <a:latin typeface="Twentieth Century"/>
                <a:ea typeface="Twentieth Century"/>
                <a:cs typeface="Twentieth Century"/>
                <a:sym typeface="Twentieth Century"/>
              </a:rPr>
              <a:t>+</a:t>
            </a:r>
            <a:endParaRPr/>
          </a:p>
        </p:txBody>
      </p:sp>
      <p:sp>
        <p:nvSpPr>
          <p:cNvPr id="81" name="Google Shape;81;p1"/>
          <p:cNvSpPr txBox="1"/>
          <p:nvPr/>
        </p:nvSpPr>
        <p:spPr>
          <a:xfrm>
            <a:off x="347837" y="5428150"/>
            <a:ext cx="6640640" cy="400110"/>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US" sz="2000" b="1">
                <a:solidFill>
                  <a:srgbClr val="C00000"/>
                </a:solidFill>
                <a:latin typeface="Twentieth Century"/>
                <a:ea typeface="Twentieth Century"/>
                <a:cs typeface="Twentieth Century"/>
                <a:sym typeface="Twentieth Century"/>
              </a:rPr>
              <a:t>Integration</a:t>
            </a:r>
            <a:r>
              <a:rPr lang="en-US" sz="2000" b="1">
                <a:solidFill>
                  <a:srgbClr val="0C0C0C"/>
                </a:solidFill>
                <a:latin typeface="Twentieth Century"/>
                <a:ea typeface="Twentieth Century"/>
                <a:cs typeface="Twentieth Century"/>
                <a:sym typeface="Twentieth Century"/>
              </a:rPr>
              <a:t>: Classical MD using fully periodic QM/MM forces</a:t>
            </a:r>
            <a:endParaRPr sz="1800">
              <a:solidFill>
                <a:srgbClr val="0C0C0C"/>
              </a:solidFill>
              <a:latin typeface="Twentieth Century"/>
              <a:ea typeface="Twentieth Century"/>
              <a:cs typeface="Twentieth Century"/>
              <a:sym typeface="Twentieth Century"/>
            </a:endParaRPr>
          </a:p>
        </p:txBody>
      </p:sp>
      <p:pic>
        <p:nvPicPr>
          <p:cNvPr id="82" name="Google Shape;82;p1"/>
          <p:cNvPicPr preferRelativeResize="0"/>
          <p:nvPr/>
        </p:nvPicPr>
        <p:blipFill>
          <a:blip r:embed="rId5">
            <a:alphaModFix/>
          </a:blip>
          <a:stretch>
            <a:fillRect/>
          </a:stretch>
        </p:blipFill>
        <p:spPr>
          <a:xfrm>
            <a:off x="6903519" y="2083991"/>
            <a:ext cx="4958969" cy="1111026"/>
          </a:xfrm>
          <a:prstGeom prst="rect">
            <a:avLst/>
          </a:prstGeom>
          <a:noFill/>
          <a:ln>
            <a:noFill/>
          </a:ln>
        </p:spPr>
      </p:pic>
      <p:grpSp>
        <p:nvGrpSpPr>
          <p:cNvPr id="3" name="Group 2">
            <a:extLst>
              <a:ext uri="{FF2B5EF4-FFF2-40B4-BE49-F238E27FC236}">
                <a16:creationId xmlns:a16="http://schemas.microsoft.com/office/drawing/2014/main" id="{8BF24136-83A3-3B4B-A1EE-1A0D5A21CEA7}"/>
              </a:ext>
            </a:extLst>
          </p:cNvPr>
          <p:cNvGrpSpPr>
            <a:grpSpLocks noChangeAspect="1"/>
          </p:cNvGrpSpPr>
          <p:nvPr/>
        </p:nvGrpSpPr>
        <p:grpSpPr>
          <a:xfrm>
            <a:off x="7285394" y="3459776"/>
            <a:ext cx="4156464" cy="2520000"/>
            <a:chOff x="628650" y="1511300"/>
            <a:chExt cx="3435350" cy="2082800"/>
          </a:xfrm>
        </p:grpSpPr>
        <p:sp>
          <p:nvSpPr>
            <p:cNvPr id="21" name="Rounded Rectangle 20">
              <a:extLst>
                <a:ext uri="{FF2B5EF4-FFF2-40B4-BE49-F238E27FC236}">
                  <a16:creationId xmlns:a16="http://schemas.microsoft.com/office/drawing/2014/main" id="{C421D7B7-0861-9047-B305-4CFAE4C8193B}"/>
                </a:ext>
              </a:extLst>
            </p:cNvPr>
            <p:cNvSpPr/>
            <p:nvPr/>
          </p:nvSpPr>
          <p:spPr>
            <a:xfrm>
              <a:off x="628650" y="1511300"/>
              <a:ext cx="3435350" cy="2082800"/>
            </a:xfrm>
            <a:prstGeom prst="roundRect">
              <a:avLst/>
            </a:prstGeom>
            <a:solidFill>
              <a:srgbClr val="52AF7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2519878-13FB-254C-B65D-F0C9AE2BC129}"/>
                </a:ext>
              </a:extLst>
            </p:cNvPr>
            <p:cNvSpPr/>
            <p:nvPr/>
          </p:nvSpPr>
          <p:spPr>
            <a:xfrm>
              <a:off x="1460500" y="1955800"/>
              <a:ext cx="1384300" cy="1206500"/>
            </a:xfrm>
            <a:prstGeom prst="roundRect">
              <a:avLst/>
            </a:prstGeom>
            <a:solidFill>
              <a:srgbClr val="F08F3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0E4C41D-092C-954F-BC7A-DA92655321C6}"/>
                </a:ext>
              </a:extLst>
            </p:cNvPr>
            <p:cNvSpPr txBox="1"/>
            <p:nvPr/>
          </p:nvSpPr>
          <p:spPr>
            <a:xfrm>
              <a:off x="3365500" y="1593334"/>
              <a:ext cx="698500" cy="369332"/>
            </a:xfrm>
            <a:prstGeom prst="rect">
              <a:avLst/>
            </a:prstGeom>
            <a:noFill/>
          </p:spPr>
          <p:txBody>
            <a:bodyPr wrap="square" rtlCol="0">
              <a:spAutoFit/>
            </a:bodyPr>
            <a:lstStyle/>
            <a:p>
              <a:r>
                <a:rPr lang="en-US" b="1" dirty="0">
                  <a:solidFill>
                    <a:schemeClr val="bg1"/>
                  </a:solidFill>
                  <a:latin typeface="Helvetica"/>
                  <a:cs typeface="Helvetica"/>
                </a:rPr>
                <a:t>MM</a:t>
              </a:r>
            </a:p>
          </p:txBody>
        </p:sp>
        <p:sp>
          <p:nvSpPr>
            <p:cNvPr id="24" name="TextBox 23">
              <a:extLst>
                <a:ext uri="{FF2B5EF4-FFF2-40B4-BE49-F238E27FC236}">
                  <a16:creationId xmlns:a16="http://schemas.microsoft.com/office/drawing/2014/main" id="{48FCEEC0-79A5-724E-A21F-771839FB54B5}"/>
                </a:ext>
              </a:extLst>
            </p:cNvPr>
            <p:cNvSpPr txBox="1"/>
            <p:nvPr/>
          </p:nvSpPr>
          <p:spPr>
            <a:xfrm>
              <a:off x="2186106" y="2084305"/>
              <a:ext cx="698500" cy="369332"/>
            </a:xfrm>
            <a:prstGeom prst="rect">
              <a:avLst/>
            </a:prstGeom>
            <a:noFill/>
          </p:spPr>
          <p:txBody>
            <a:bodyPr wrap="square" rtlCol="0">
              <a:spAutoFit/>
            </a:bodyPr>
            <a:lstStyle/>
            <a:p>
              <a:r>
                <a:rPr lang="en-US" b="1" dirty="0">
                  <a:solidFill>
                    <a:srgbClr val="FFFFFF"/>
                  </a:solidFill>
                  <a:latin typeface="Helvetica"/>
                  <a:cs typeface="Helvetica"/>
                </a:rPr>
                <a:t>QM</a:t>
              </a:r>
            </a:p>
          </p:txBody>
        </p:sp>
        <p:grpSp>
          <p:nvGrpSpPr>
            <p:cNvPr id="25" name="Group 24">
              <a:extLst>
                <a:ext uri="{FF2B5EF4-FFF2-40B4-BE49-F238E27FC236}">
                  <a16:creationId xmlns:a16="http://schemas.microsoft.com/office/drawing/2014/main" id="{18345251-D713-D642-B942-5D91E1D9CDA2}"/>
                </a:ext>
              </a:extLst>
            </p:cNvPr>
            <p:cNvGrpSpPr/>
            <p:nvPr/>
          </p:nvGrpSpPr>
          <p:grpSpPr>
            <a:xfrm>
              <a:off x="1038225" y="2116355"/>
              <a:ext cx="1063626" cy="499545"/>
              <a:chOff x="4946649" y="2730800"/>
              <a:chExt cx="1063626" cy="499545"/>
            </a:xfrm>
          </p:grpSpPr>
          <p:sp>
            <p:nvSpPr>
              <p:cNvPr id="26" name="Hexagon 25">
                <a:extLst>
                  <a:ext uri="{FF2B5EF4-FFF2-40B4-BE49-F238E27FC236}">
                    <a16:creationId xmlns:a16="http://schemas.microsoft.com/office/drawing/2014/main" id="{3AE826CB-8734-AC47-9DC2-4A18BBD767D6}"/>
                  </a:ext>
                </a:extLst>
              </p:cNvPr>
              <p:cNvSpPr/>
              <p:nvPr/>
            </p:nvSpPr>
            <p:spPr>
              <a:xfrm>
                <a:off x="5613400" y="2768600"/>
                <a:ext cx="368300" cy="343932"/>
              </a:xfrm>
              <a:prstGeom prst="hexagon">
                <a:avLst/>
              </a:prstGeom>
              <a:no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6C2A34-A100-2845-8E21-6D6E240E7A06}"/>
                  </a:ext>
                </a:extLst>
              </p:cNvPr>
              <p:cNvSpPr/>
              <p:nvPr/>
            </p:nvSpPr>
            <p:spPr>
              <a:xfrm>
                <a:off x="5667375" y="2730800"/>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B6C52B73-6AFB-744D-B277-8E39F1857A33}"/>
                  </a:ext>
                </a:extLst>
              </p:cNvPr>
              <p:cNvCxnSpPr/>
              <p:nvPr/>
            </p:nvCxnSpPr>
            <p:spPr>
              <a:xfrm flipH="1">
                <a:off x="5432425" y="2940763"/>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721E40D-C86D-A14A-8A94-C73383DC64BE}"/>
                  </a:ext>
                </a:extLst>
              </p:cNvPr>
              <p:cNvCxnSpPr/>
              <p:nvPr/>
            </p:nvCxnSpPr>
            <p:spPr>
              <a:xfrm flipH="1">
                <a:off x="5299075" y="2941476"/>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E1AF3CB-D8A6-5D4E-9860-D541C890633B}"/>
                  </a:ext>
                </a:extLst>
              </p:cNvPr>
              <p:cNvCxnSpPr/>
              <p:nvPr/>
            </p:nvCxnSpPr>
            <p:spPr>
              <a:xfrm flipH="1">
                <a:off x="4984749" y="306593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FDD1131-FEE4-1E49-96AE-79946D62983C}"/>
                  </a:ext>
                </a:extLst>
              </p:cNvPr>
              <p:cNvCxnSpPr/>
              <p:nvPr/>
            </p:nvCxnSpPr>
            <p:spPr>
              <a:xfrm flipH="1">
                <a:off x="5118100" y="3065939"/>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30B3C567-9B64-9A4A-B46C-7F7B7750426F}"/>
                  </a:ext>
                </a:extLst>
              </p:cNvPr>
              <p:cNvSpPr/>
              <p:nvPr/>
            </p:nvSpPr>
            <p:spPr>
              <a:xfrm>
                <a:off x="5857875" y="2730800"/>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51F591A-DBB0-504D-93C9-187C9CD2CA1F}"/>
                  </a:ext>
                </a:extLst>
              </p:cNvPr>
              <p:cNvSpPr/>
              <p:nvPr/>
            </p:nvSpPr>
            <p:spPr>
              <a:xfrm>
                <a:off x="5575300" y="29036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841B6FD-E4A5-7C40-8F0E-A9C5CE89186E}"/>
                  </a:ext>
                </a:extLst>
              </p:cNvPr>
              <p:cNvSpPr/>
              <p:nvPr/>
            </p:nvSpPr>
            <p:spPr>
              <a:xfrm>
                <a:off x="5934075" y="29036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084D476-6A7E-3F40-8A8B-022B1B9A37EF}"/>
                  </a:ext>
                </a:extLst>
              </p:cNvPr>
              <p:cNvSpPr/>
              <p:nvPr/>
            </p:nvSpPr>
            <p:spPr>
              <a:xfrm>
                <a:off x="5667375" y="3074732"/>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CEAD656-FF20-9A47-8A0B-88EC48A49743}"/>
                  </a:ext>
                </a:extLst>
              </p:cNvPr>
              <p:cNvSpPr/>
              <p:nvPr/>
            </p:nvSpPr>
            <p:spPr>
              <a:xfrm>
                <a:off x="5857875" y="3074732"/>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93B7BB2-0A90-FE49-8E9D-7D9B18BE38B0}"/>
                  </a:ext>
                </a:extLst>
              </p:cNvPr>
              <p:cNvSpPr/>
              <p:nvPr/>
            </p:nvSpPr>
            <p:spPr>
              <a:xfrm>
                <a:off x="5394326" y="29036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19BB740-59EC-C147-90BA-1BD911AB6531}"/>
                  </a:ext>
                </a:extLst>
              </p:cNvPr>
              <p:cNvSpPr/>
              <p:nvPr/>
            </p:nvSpPr>
            <p:spPr>
              <a:xfrm>
                <a:off x="5260975" y="30281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4D8B53C-4BA5-1148-BF2C-C13ABA1152D9}"/>
                  </a:ext>
                </a:extLst>
              </p:cNvPr>
              <p:cNvSpPr/>
              <p:nvPr/>
            </p:nvSpPr>
            <p:spPr>
              <a:xfrm>
                <a:off x="5080000" y="30281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96BF047-A7E8-034C-AF5F-B8A78F2E128A}"/>
                  </a:ext>
                </a:extLst>
              </p:cNvPr>
              <p:cNvSpPr/>
              <p:nvPr/>
            </p:nvSpPr>
            <p:spPr>
              <a:xfrm>
                <a:off x="4946649" y="3154745"/>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CC1E9ED7-32D6-0742-B4E0-FE1CE784BCCA}"/>
                </a:ext>
              </a:extLst>
            </p:cNvPr>
            <p:cNvGrpSpPr/>
            <p:nvPr/>
          </p:nvGrpSpPr>
          <p:grpSpPr>
            <a:xfrm rot="5400000">
              <a:off x="532968" y="2730812"/>
              <a:ext cx="841376" cy="451526"/>
              <a:chOff x="4946649" y="3515419"/>
              <a:chExt cx="841376" cy="451526"/>
            </a:xfrm>
          </p:grpSpPr>
          <p:sp>
            <p:nvSpPr>
              <p:cNvPr id="42" name="Oval 41">
                <a:extLst>
                  <a:ext uri="{FF2B5EF4-FFF2-40B4-BE49-F238E27FC236}">
                    <a16:creationId xmlns:a16="http://schemas.microsoft.com/office/drawing/2014/main" id="{FD4A2EDC-2A48-F74C-96E0-0C8ACB16B889}"/>
                  </a:ext>
                </a:extLst>
              </p:cNvPr>
              <p:cNvSpPr/>
              <p:nvPr/>
            </p:nvSpPr>
            <p:spPr>
              <a:xfrm>
                <a:off x="5711825" y="351541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324B080E-7FB9-9A43-94A8-341DE4F93057}"/>
                  </a:ext>
                </a:extLst>
              </p:cNvPr>
              <p:cNvCxnSpPr/>
              <p:nvPr/>
            </p:nvCxnSpPr>
            <p:spPr>
              <a:xfrm flipH="1">
                <a:off x="5432425" y="3677363"/>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14A34E7-DC92-0F4B-A21A-FBE9EDDACAD4}"/>
                  </a:ext>
                </a:extLst>
              </p:cNvPr>
              <p:cNvCxnSpPr/>
              <p:nvPr/>
            </p:nvCxnSpPr>
            <p:spPr>
              <a:xfrm flipH="1">
                <a:off x="5299075" y="3678076"/>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ECA7C03-3A25-2949-8040-CE531C2BBA0F}"/>
                  </a:ext>
                </a:extLst>
              </p:cNvPr>
              <p:cNvCxnSpPr/>
              <p:nvPr/>
            </p:nvCxnSpPr>
            <p:spPr>
              <a:xfrm flipH="1">
                <a:off x="4984749" y="380253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A63A59A-002B-1B4F-8F41-99EF8D44BD43}"/>
                  </a:ext>
                </a:extLst>
              </p:cNvPr>
              <p:cNvCxnSpPr/>
              <p:nvPr/>
            </p:nvCxnSpPr>
            <p:spPr>
              <a:xfrm flipH="1">
                <a:off x="5118100" y="3802539"/>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A5599821-08BF-314A-AC0B-347E901B28C8}"/>
                  </a:ext>
                </a:extLst>
              </p:cNvPr>
              <p:cNvSpPr/>
              <p:nvPr/>
            </p:nvSpPr>
            <p:spPr>
              <a:xfrm>
                <a:off x="5575300" y="36402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76BA064-4D40-7F44-9904-E1145500F097}"/>
                  </a:ext>
                </a:extLst>
              </p:cNvPr>
              <p:cNvSpPr/>
              <p:nvPr/>
            </p:nvSpPr>
            <p:spPr>
              <a:xfrm>
                <a:off x="5711825"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E063FD6-F3CF-FE47-B8B4-27515409DB5F}"/>
                  </a:ext>
                </a:extLst>
              </p:cNvPr>
              <p:cNvSpPr/>
              <p:nvPr/>
            </p:nvSpPr>
            <p:spPr>
              <a:xfrm>
                <a:off x="5394326" y="36402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2C3B31F-71E7-154A-9495-A049356EB1EF}"/>
                  </a:ext>
                </a:extLst>
              </p:cNvPr>
              <p:cNvSpPr/>
              <p:nvPr/>
            </p:nvSpPr>
            <p:spPr>
              <a:xfrm>
                <a:off x="5260975"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0090964-BFF4-AD41-B816-2B8EFF93725E}"/>
                  </a:ext>
                </a:extLst>
              </p:cNvPr>
              <p:cNvSpPr/>
              <p:nvPr/>
            </p:nvSpPr>
            <p:spPr>
              <a:xfrm>
                <a:off x="5080000"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4C9058F-A675-7E47-AB86-37C3C571B3CD}"/>
                  </a:ext>
                </a:extLst>
              </p:cNvPr>
              <p:cNvSpPr/>
              <p:nvPr/>
            </p:nvSpPr>
            <p:spPr>
              <a:xfrm>
                <a:off x="4946649" y="3891345"/>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F847B6C0-997B-C14B-ADB1-2DD0343F871D}"/>
                  </a:ext>
                </a:extLst>
              </p:cNvPr>
              <p:cNvCxnSpPr/>
              <p:nvPr/>
            </p:nvCxnSpPr>
            <p:spPr>
              <a:xfrm flipH="1">
                <a:off x="5616574" y="35532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43730FD-C5DF-4D49-B50F-56682C79F35A}"/>
                  </a:ext>
                </a:extLst>
              </p:cNvPr>
              <p:cNvCxnSpPr/>
              <p:nvPr/>
            </p:nvCxnSpPr>
            <p:spPr>
              <a:xfrm flipH="1" flipV="1">
                <a:off x="5616575" y="3675801"/>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8776B96E-5DC9-924F-A53B-5453B70202C1}"/>
                </a:ext>
              </a:extLst>
            </p:cNvPr>
            <p:cNvGrpSpPr/>
            <p:nvPr/>
          </p:nvGrpSpPr>
          <p:grpSpPr>
            <a:xfrm rot="20303712">
              <a:off x="720726" y="1702629"/>
              <a:ext cx="841376" cy="451526"/>
              <a:chOff x="4946649" y="3515419"/>
              <a:chExt cx="841376" cy="451526"/>
            </a:xfrm>
          </p:grpSpPr>
          <p:sp>
            <p:nvSpPr>
              <p:cNvPr id="56" name="Oval 55">
                <a:extLst>
                  <a:ext uri="{FF2B5EF4-FFF2-40B4-BE49-F238E27FC236}">
                    <a16:creationId xmlns:a16="http://schemas.microsoft.com/office/drawing/2014/main" id="{C9A2C2E5-FCDA-5A42-B381-7698DCF45236}"/>
                  </a:ext>
                </a:extLst>
              </p:cNvPr>
              <p:cNvSpPr/>
              <p:nvPr/>
            </p:nvSpPr>
            <p:spPr>
              <a:xfrm>
                <a:off x="5711825" y="351541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93997123-5076-794C-AC0C-976CD3BF0BE8}"/>
                  </a:ext>
                </a:extLst>
              </p:cNvPr>
              <p:cNvCxnSpPr/>
              <p:nvPr/>
            </p:nvCxnSpPr>
            <p:spPr>
              <a:xfrm flipH="1">
                <a:off x="5432425" y="3677363"/>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8AE5F6E-2524-1C49-840E-E9ACB4B5E834}"/>
                  </a:ext>
                </a:extLst>
              </p:cNvPr>
              <p:cNvCxnSpPr/>
              <p:nvPr/>
            </p:nvCxnSpPr>
            <p:spPr>
              <a:xfrm flipH="1">
                <a:off x="5299075" y="3678076"/>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187F5CF8-FCB2-534F-BCB6-5F79D9F15DEF}"/>
                  </a:ext>
                </a:extLst>
              </p:cNvPr>
              <p:cNvCxnSpPr/>
              <p:nvPr/>
            </p:nvCxnSpPr>
            <p:spPr>
              <a:xfrm flipH="1">
                <a:off x="4984749" y="380253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318E23C-305B-0E4D-8256-BCEFBC873FBB}"/>
                  </a:ext>
                </a:extLst>
              </p:cNvPr>
              <p:cNvCxnSpPr/>
              <p:nvPr/>
            </p:nvCxnSpPr>
            <p:spPr>
              <a:xfrm flipH="1">
                <a:off x="5118100" y="3802539"/>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01472C7D-C8F8-744E-8CDE-A6C9BD0A0897}"/>
                  </a:ext>
                </a:extLst>
              </p:cNvPr>
              <p:cNvSpPr/>
              <p:nvPr/>
            </p:nvSpPr>
            <p:spPr>
              <a:xfrm>
                <a:off x="5575300" y="36402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17CD910-D914-0942-AE7C-276FC78F8D35}"/>
                  </a:ext>
                </a:extLst>
              </p:cNvPr>
              <p:cNvSpPr/>
              <p:nvPr/>
            </p:nvSpPr>
            <p:spPr>
              <a:xfrm>
                <a:off x="5711825"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EA062D3-B686-5040-92E9-D8BAD5BD7A04}"/>
                  </a:ext>
                </a:extLst>
              </p:cNvPr>
              <p:cNvSpPr/>
              <p:nvPr/>
            </p:nvSpPr>
            <p:spPr>
              <a:xfrm>
                <a:off x="5394326" y="36402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B476058-DEE0-C640-B8A4-2801BFF33B2E}"/>
                  </a:ext>
                </a:extLst>
              </p:cNvPr>
              <p:cNvSpPr/>
              <p:nvPr/>
            </p:nvSpPr>
            <p:spPr>
              <a:xfrm>
                <a:off x="5260975"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9ABCB54-D6F1-7E48-B90F-4F879A9AC19D}"/>
                  </a:ext>
                </a:extLst>
              </p:cNvPr>
              <p:cNvSpPr/>
              <p:nvPr/>
            </p:nvSpPr>
            <p:spPr>
              <a:xfrm>
                <a:off x="5080000"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F042ADE-B9C5-E64C-BAC5-68D82187DD8A}"/>
                  </a:ext>
                </a:extLst>
              </p:cNvPr>
              <p:cNvSpPr/>
              <p:nvPr/>
            </p:nvSpPr>
            <p:spPr>
              <a:xfrm>
                <a:off x="4946649" y="3891345"/>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4C9EEE65-8F14-9442-BCA9-4A9BD1AC72DC}"/>
                  </a:ext>
                </a:extLst>
              </p:cNvPr>
              <p:cNvCxnSpPr/>
              <p:nvPr/>
            </p:nvCxnSpPr>
            <p:spPr>
              <a:xfrm flipH="1">
                <a:off x="5616574" y="35532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8377FCBF-D8E0-6742-A69D-0EC30E2012E7}"/>
                  </a:ext>
                </a:extLst>
              </p:cNvPr>
              <p:cNvCxnSpPr/>
              <p:nvPr/>
            </p:nvCxnSpPr>
            <p:spPr>
              <a:xfrm flipH="1" flipV="1">
                <a:off x="5616575" y="3675801"/>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A08A4CB1-B719-754D-A742-A6E1F3735AB4}"/>
                </a:ext>
              </a:extLst>
            </p:cNvPr>
            <p:cNvGrpSpPr/>
            <p:nvPr/>
          </p:nvGrpSpPr>
          <p:grpSpPr>
            <a:xfrm>
              <a:off x="1917765" y="1561493"/>
              <a:ext cx="228535" cy="330481"/>
              <a:chOff x="4493120" y="4093618"/>
              <a:chExt cx="228535" cy="330481"/>
            </a:xfrm>
          </p:grpSpPr>
          <p:sp>
            <p:nvSpPr>
              <p:cNvPr id="88" name="Oval 87">
                <a:extLst>
                  <a:ext uri="{FF2B5EF4-FFF2-40B4-BE49-F238E27FC236}">
                    <a16:creationId xmlns:a16="http://schemas.microsoft.com/office/drawing/2014/main" id="{E7AC0510-BCC0-2E4A-B291-C468F6537967}"/>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0BFDE43A-E09F-DF43-B720-FDD814AFAC68}"/>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DED63C-28CE-D045-8781-2E7B413C1B5E}"/>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20DA794C-1C5E-DC4F-B6F5-116FCAD858CD}"/>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E460690-369E-B14D-AB4A-EC1C664F0388}"/>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1BB36636-3C06-9847-A727-19F619A79E4F}"/>
                </a:ext>
              </a:extLst>
            </p:cNvPr>
            <p:cNvGrpSpPr/>
            <p:nvPr/>
          </p:nvGrpSpPr>
          <p:grpSpPr>
            <a:xfrm rot="6415490">
              <a:off x="3120032" y="1988914"/>
              <a:ext cx="228535" cy="330481"/>
              <a:chOff x="4493120" y="4093618"/>
              <a:chExt cx="228535" cy="330481"/>
            </a:xfrm>
          </p:grpSpPr>
          <p:sp>
            <p:nvSpPr>
              <p:cNvPr id="94" name="Oval 93">
                <a:extLst>
                  <a:ext uri="{FF2B5EF4-FFF2-40B4-BE49-F238E27FC236}">
                    <a16:creationId xmlns:a16="http://schemas.microsoft.com/office/drawing/2014/main" id="{011D4170-9DCF-8A40-B0C3-30453972344F}"/>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9B9E72A-0C1C-A346-9A17-4E0BA504BAA9}"/>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6C21708-15D1-AE4A-A75E-0CD0C0AE5F01}"/>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6EE0F00C-BD84-4D41-8A64-E4D5140C84EA}"/>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4AF75BC9-3FA6-FD46-828B-E9F11D914E25}"/>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99" name="Group 98">
              <a:extLst>
                <a:ext uri="{FF2B5EF4-FFF2-40B4-BE49-F238E27FC236}">
                  <a16:creationId xmlns:a16="http://schemas.microsoft.com/office/drawing/2014/main" id="{B3DAD427-2A92-AC4F-B497-727F990B9575}"/>
                </a:ext>
              </a:extLst>
            </p:cNvPr>
            <p:cNvGrpSpPr/>
            <p:nvPr/>
          </p:nvGrpSpPr>
          <p:grpSpPr>
            <a:xfrm rot="15974830">
              <a:off x="2975395" y="2347497"/>
              <a:ext cx="228535" cy="330481"/>
              <a:chOff x="4493120" y="4093618"/>
              <a:chExt cx="228535" cy="330481"/>
            </a:xfrm>
          </p:grpSpPr>
          <p:sp>
            <p:nvSpPr>
              <p:cNvPr id="100" name="Oval 99">
                <a:extLst>
                  <a:ext uri="{FF2B5EF4-FFF2-40B4-BE49-F238E27FC236}">
                    <a16:creationId xmlns:a16="http://schemas.microsoft.com/office/drawing/2014/main" id="{3507E1A2-789B-3D44-AFA0-5FDB2A55EC08}"/>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ED38071-D185-CB4A-97EE-EB2E46A118D8}"/>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B2075EE-8562-5945-9EF5-91EB368B3ECA}"/>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5E2F732F-0D39-994B-B744-68C13683EBF8}"/>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B40F02F4-B8F0-9941-A8F6-37A8CCC446D1}"/>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105" name="Group 104">
              <a:extLst>
                <a:ext uri="{FF2B5EF4-FFF2-40B4-BE49-F238E27FC236}">
                  <a16:creationId xmlns:a16="http://schemas.microsoft.com/office/drawing/2014/main" id="{91F77029-1D6C-D741-A7A8-C668AF40A1C4}"/>
                </a:ext>
              </a:extLst>
            </p:cNvPr>
            <p:cNvGrpSpPr/>
            <p:nvPr/>
          </p:nvGrpSpPr>
          <p:grpSpPr>
            <a:xfrm rot="17560465">
              <a:off x="2496929" y="1603188"/>
              <a:ext cx="228535" cy="330481"/>
              <a:chOff x="4493120" y="4093618"/>
              <a:chExt cx="228535" cy="330481"/>
            </a:xfrm>
          </p:grpSpPr>
          <p:sp>
            <p:nvSpPr>
              <p:cNvPr id="106" name="Oval 105">
                <a:extLst>
                  <a:ext uri="{FF2B5EF4-FFF2-40B4-BE49-F238E27FC236}">
                    <a16:creationId xmlns:a16="http://schemas.microsoft.com/office/drawing/2014/main" id="{C2E17675-8633-9644-B274-6813947353EA}"/>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661C2CF-E83A-7F45-BED3-0FEBA6B371DB}"/>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E333FEB-FCD3-4D4B-8886-E5A3F8E31B18}"/>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90B2A602-D252-C141-90AD-E81BA6C4DD38}"/>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6D661AFC-8D90-8C41-8EDE-532AFCA47B40}"/>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111" name="Group 110">
              <a:extLst>
                <a:ext uri="{FF2B5EF4-FFF2-40B4-BE49-F238E27FC236}">
                  <a16:creationId xmlns:a16="http://schemas.microsoft.com/office/drawing/2014/main" id="{4881A129-51BD-9B4A-8218-C31EAA2F858D}"/>
                </a:ext>
              </a:extLst>
            </p:cNvPr>
            <p:cNvGrpSpPr/>
            <p:nvPr/>
          </p:nvGrpSpPr>
          <p:grpSpPr>
            <a:xfrm rot="13589202">
              <a:off x="3224595" y="2684403"/>
              <a:ext cx="228535" cy="330481"/>
              <a:chOff x="4493120" y="4093618"/>
              <a:chExt cx="228535" cy="330481"/>
            </a:xfrm>
          </p:grpSpPr>
          <p:sp>
            <p:nvSpPr>
              <p:cNvPr id="112" name="Oval 111">
                <a:extLst>
                  <a:ext uri="{FF2B5EF4-FFF2-40B4-BE49-F238E27FC236}">
                    <a16:creationId xmlns:a16="http://schemas.microsoft.com/office/drawing/2014/main" id="{C5120B89-E2F2-8D41-8FAD-7348E9DEEB23}"/>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67F915F-4258-5D49-B97C-5312087ACD8D}"/>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904B8EAC-9FE5-0344-B992-900D1EC2545B}"/>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1B12F48D-A867-F546-868D-F3603023AE22}"/>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97971273-51E7-0F40-A6CC-C60585B995F8}"/>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1EC9B263-1B7E-9642-9D94-9848ECE84650}"/>
                </a:ext>
              </a:extLst>
            </p:cNvPr>
            <p:cNvGrpSpPr/>
            <p:nvPr/>
          </p:nvGrpSpPr>
          <p:grpSpPr>
            <a:xfrm rot="17634860">
              <a:off x="3043417" y="3049086"/>
              <a:ext cx="228535" cy="330481"/>
              <a:chOff x="4493120" y="4093618"/>
              <a:chExt cx="228535" cy="330481"/>
            </a:xfrm>
          </p:grpSpPr>
          <p:sp>
            <p:nvSpPr>
              <p:cNvPr id="118" name="Oval 117">
                <a:extLst>
                  <a:ext uri="{FF2B5EF4-FFF2-40B4-BE49-F238E27FC236}">
                    <a16:creationId xmlns:a16="http://schemas.microsoft.com/office/drawing/2014/main" id="{A0152ABB-364C-EC4F-9B94-F56A6611A36C}"/>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911E77C-D36D-6843-A3E0-A4B38711B7D3}"/>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C814A5D-B0A5-8D40-9A46-29DCBA4336F9}"/>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a:extLst>
                  <a:ext uri="{FF2B5EF4-FFF2-40B4-BE49-F238E27FC236}">
                    <a16:creationId xmlns:a16="http://schemas.microsoft.com/office/drawing/2014/main" id="{3A4EEB91-DCFD-124D-BD2A-4A0A9142DC7F}"/>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B3DAD596-C160-5945-A9BC-0ECB3AAEE92B}"/>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35F3F95F-0653-FA47-9F6F-FD904E7BFC65}"/>
                </a:ext>
              </a:extLst>
            </p:cNvPr>
            <p:cNvGrpSpPr/>
            <p:nvPr/>
          </p:nvGrpSpPr>
          <p:grpSpPr>
            <a:xfrm rot="12917490">
              <a:off x="3458434" y="2222660"/>
              <a:ext cx="228535" cy="330481"/>
              <a:chOff x="4493120" y="4093618"/>
              <a:chExt cx="228535" cy="330481"/>
            </a:xfrm>
          </p:grpSpPr>
          <p:sp>
            <p:nvSpPr>
              <p:cNvPr id="124" name="Oval 123">
                <a:extLst>
                  <a:ext uri="{FF2B5EF4-FFF2-40B4-BE49-F238E27FC236}">
                    <a16:creationId xmlns:a16="http://schemas.microsoft.com/office/drawing/2014/main" id="{DC03ACDD-F7A4-0B4B-BF9D-2C4047F4C05E}"/>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80D5564-DBF3-A54A-B984-BDA19C3944D6}"/>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3AD7448-A5DE-004E-9D11-E742629683DD}"/>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404E6FC4-CFD7-2544-BF66-83878E178A86}"/>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8C041DF0-8871-F14A-AA17-89DA4D25A87B}"/>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129" name="Group 128">
              <a:extLst>
                <a:ext uri="{FF2B5EF4-FFF2-40B4-BE49-F238E27FC236}">
                  <a16:creationId xmlns:a16="http://schemas.microsoft.com/office/drawing/2014/main" id="{12BDEE72-9142-6D46-89F5-85805186100C}"/>
                </a:ext>
              </a:extLst>
            </p:cNvPr>
            <p:cNvGrpSpPr/>
            <p:nvPr/>
          </p:nvGrpSpPr>
          <p:grpSpPr>
            <a:xfrm rot="9312053">
              <a:off x="3640824" y="2580197"/>
              <a:ext cx="228535" cy="330481"/>
              <a:chOff x="4493120" y="4093618"/>
              <a:chExt cx="228535" cy="330481"/>
            </a:xfrm>
          </p:grpSpPr>
          <p:sp>
            <p:nvSpPr>
              <p:cNvPr id="130" name="Oval 129">
                <a:extLst>
                  <a:ext uri="{FF2B5EF4-FFF2-40B4-BE49-F238E27FC236}">
                    <a16:creationId xmlns:a16="http://schemas.microsoft.com/office/drawing/2014/main" id="{028268A2-97B5-F84D-8F77-8DB9AE99507B}"/>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3CC76AC-7D59-1341-8E43-42B57F206618}"/>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502FFA2A-191D-BD48-BBDF-5AF494A10175}"/>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BB33C500-6811-2F48-879E-FC972C55F092}"/>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EC7A5857-6008-144A-B2CB-325D094DD6FF}"/>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135" name="Group 134">
              <a:extLst>
                <a:ext uri="{FF2B5EF4-FFF2-40B4-BE49-F238E27FC236}">
                  <a16:creationId xmlns:a16="http://schemas.microsoft.com/office/drawing/2014/main" id="{6CCD779B-9309-1746-8FFC-A26FAE0363D0}"/>
                </a:ext>
              </a:extLst>
            </p:cNvPr>
            <p:cNvGrpSpPr/>
            <p:nvPr/>
          </p:nvGrpSpPr>
          <p:grpSpPr>
            <a:xfrm rot="16681216">
              <a:off x="3474842" y="2983888"/>
              <a:ext cx="228535" cy="330481"/>
              <a:chOff x="4493120" y="4093618"/>
              <a:chExt cx="228535" cy="330481"/>
            </a:xfrm>
          </p:grpSpPr>
          <p:sp>
            <p:nvSpPr>
              <p:cNvPr id="136" name="Oval 135">
                <a:extLst>
                  <a:ext uri="{FF2B5EF4-FFF2-40B4-BE49-F238E27FC236}">
                    <a16:creationId xmlns:a16="http://schemas.microsoft.com/office/drawing/2014/main" id="{9BA6E920-1406-E442-844C-518305F13272}"/>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D4B70F5-848B-324A-AC14-12C91FE70E7E}"/>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D2AA77D-516C-294E-BC40-FCE1EC987E52}"/>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F75706F2-1872-8B46-B435-078D6CFBFF84}"/>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9D60673-A62D-1041-952D-F875E7EA8BD7}"/>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sp>
          <p:nvSpPr>
            <p:cNvPr id="141" name="Oval 140">
              <a:extLst>
                <a:ext uri="{FF2B5EF4-FFF2-40B4-BE49-F238E27FC236}">
                  <a16:creationId xmlns:a16="http://schemas.microsoft.com/office/drawing/2014/main" id="{47C9CD49-D607-7340-A166-A57E75D4FB43}"/>
                </a:ext>
              </a:extLst>
            </p:cNvPr>
            <p:cNvSpPr/>
            <p:nvPr/>
          </p:nvSpPr>
          <p:spPr>
            <a:xfrm>
              <a:off x="1432273" y="328932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59F3481-3EF2-E941-A330-819343A84731}"/>
                </a:ext>
              </a:extLst>
            </p:cNvPr>
            <p:cNvSpPr/>
            <p:nvPr/>
          </p:nvSpPr>
          <p:spPr>
            <a:xfrm>
              <a:off x="2955891" y="2798797"/>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4AE1AA86-66E4-CA45-A5F8-CE51CEA24220}"/>
                </a:ext>
              </a:extLst>
            </p:cNvPr>
            <p:cNvSpPr/>
            <p:nvPr/>
          </p:nvSpPr>
          <p:spPr>
            <a:xfrm>
              <a:off x="1666876" y="167540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CD24756-7E8A-EE48-AD89-9B7890D37E73}"/>
                </a:ext>
              </a:extLst>
            </p:cNvPr>
            <p:cNvSpPr/>
            <p:nvPr/>
          </p:nvSpPr>
          <p:spPr>
            <a:xfrm>
              <a:off x="3028544" y="1650227"/>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9D2FCC74-B2E5-C242-A3D5-DF8504A06A65}"/>
                </a:ext>
              </a:extLst>
            </p:cNvPr>
            <p:cNvGrpSpPr/>
            <p:nvPr/>
          </p:nvGrpSpPr>
          <p:grpSpPr>
            <a:xfrm rot="2310742">
              <a:off x="1950246" y="2938305"/>
              <a:ext cx="955180" cy="322572"/>
              <a:chOff x="4912220" y="4495226"/>
              <a:chExt cx="955180" cy="322572"/>
            </a:xfrm>
          </p:grpSpPr>
          <p:sp>
            <p:nvSpPr>
              <p:cNvPr id="146" name="Oval 145">
                <a:extLst>
                  <a:ext uri="{FF2B5EF4-FFF2-40B4-BE49-F238E27FC236}">
                    <a16:creationId xmlns:a16="http://schemas.microsoft.com/office/drawing/2014/main" id="{0DC12961-3596-4F46-87A5-EFC9E0125A28}"/>
                  </a:ext>
                </a:extLst>
              </p:cNvPr>
              <p:cNvSpPr/>
              <p:nvPr/>
            </p:nvSpPr>
            <p:spPr>
              <a:xfrm rot="11272197">
                <a:off x="4912220" y="474219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7" name="Straight Connector 146">
                <a:extLst>
                  <a:ext uri="{FF2B5EF4-FFF2-40B4-BE49-F238E27FC236}">
                    <a16:creationId xmlns:a16="http://schemas.microsoft.com/office/drawing/2014/main" id="{8434A87F-6729-A848-9DE5-BAF4E15D6E55}"/>
                  </a:ext>
                </a:extLst>
              </p:cNvPr>
              <p:cNvCxnSpPr/>
              <p:nvPr/>
            </p:nvCxnSpPr>
            <p:spPr>
              <a:xfrm rot="11272197" flipH="1">
                <a:off x="5101705" y="4688107"/>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B8B87520-843E-324F-BC1C-AF8DDDB4E818}"/>
                  </a:ext>
                </a:extLst>
              </p:cNvPr>
              <p:cNvCxnSpPr/>
              <p:nvPr/>
            </p:nvCxnSpPr>
            <p:spPr>
              <a:xfrm rot="11272197" flipH="1">
                <a:off x="5289964" y="4582910"/>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F6DA7AC0-1995-8D41-B243-758552A3C339}"/>
                  </a:ext>
                </a:extLst>
              </p:cNvPr>
              <p:cNvCxnSpPr/>
              <p:nvPr/>
            </p:nvCxnSpPr>
            <p:spPr>
              <a:xfrm rot="11272197" flipH="1">
                <a:off x="5567259" y="4616026"/>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68917758-407E-5846-B646-38E3F4EABF85}"/>
                  </a:ext>
                </a:extLst>
              </p:cNvPr>
              <p:cNvCxnSpPr>
                <a:endCxn id="155" idx="5"/>
              </p:cNvCxnSpPr>
              <p:nvPr/>
            </p:nvCxnSpPr>
            <p:spPr>
              <a:xfrm>
                <a:off x="5431061" y="4594759"/>
                <a:ext cx="103804" cy="112412"/>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151" name="Oval 150">
                <a:extLst>
                  <a:ext uri="{FF2B5EF4-FFF2-40B4-BE49-F238E27FC236}">
                    <a16:creationId xmlns:a16="http://schemas.microsoft.com/office/drawing/2014/main" id="{4244616B-9B7C-EF4C-A32C-907500773BEC}"/>
                  </a:ext>
                </a:extLst>
              </p:cNvPr>
              <p:cNvSpPr/>
              <p:nvPr/>
            </p:nvSpPr>
            <p:spPr>
              <a:xfrm rot="11272197">
                <a:off x="5064555" y="4637210"/>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C433A701-8991-D644-AA10-9FBC5C3A29B9}"/>
                  </a:ext>
                </a:extLst>
              </p:cNvPr>
              <p:cNvSpPr/>
              <p:nvPr/>
            </p:nvSpPr>
            <p:spPr>
              <a:xfrm rot="11272197">
                <a:off x="4946358" y="449522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5622AEE6-22CC-1546-ADFC-DF2B20D54C3C}"/>
                  </a:ext>
                </a:extLst>
              </p:cNvPr>
              <p:cNvSpPr/>
              <p:nvPr/>
            </p:nvSpPr>
            <p:spPr>
              <a:xfrm rot="11272197">
                <a:off x="5243824" y="4661990"/>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EDECE334-E93B-A546-81D0-E130F8DFD1F7}"/>
                  </a:ext>
                </a:extLst>
              </p:cNvPr>
              <p:cNvSpPr/>
              <p:nvPr/>
            </p:nvSpPr>
            <p:spPr>
              <a:xfrm rot="11272197">
                <a:off x="5392961" y="455695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BDC87018-359B-C049-B209-301FF3534440}"/>
                  </a:ext>
                </a:extLst>
              </p:cNvPr>
              <p:cNvSpPr/>
              <p:nvPr/>
            </p:nvSpPr>
            <p:spPr>
              <a:xfrm rot="11272197">
                <a:off x="5519792" y="4699537"/>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F4AF459-616A-E944-ACEF-5622A98B7752}"/>
                  </a:ext>
                </a:extLst>
              </p:cNvPr>
              <p:cNvSpPr/>
              <p:nvPr/>
            </p:nvSpPr>
            <p:spPr>
              <a:xfrm rot="11272197">
                <a:off x="5667375" y="458693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01D39FC0-BEAA-B845-A6AC-4C02945FE49D}"/>
                  </a:ext>
                </a:extLst>
              </p:cNvPr>
              <p:cNvCxnSpPr/>
              <p:nvPr/>
            </p:nvCxnSpPr>
            <p:spPr>
              <a:xfrm rot="11272197" flipH="1">
                <a:off x="4958359" y="4663118"/>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BCAA479D-D32C-0A48-A99F-CD8E41CE232F}"/>
                  </a:ext>
                </a:extLst>
              </p:cNvPr>
              <p:cNvCxnSpPr/>
              <p:nvPr/>
            </p:nvCxnSpPr>
            <p:spPr>
              <a:xfrm rot="11272197" flipH="1" flipV="1">
                <a:off x="4975699" y="4533614"/>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69B566A9-6228-9849-941A-72F8342DDDF7}"/>
                  </a:ext>
                </a:extLst>
              </p:cNvPr>
              <p:cNvCxnSpPr/>
              <p:nvPr/>
            </p:nvCxnSpPr>
            <p:spPr>
              <a:xfrm>
                <a:off x="5708650" y="4627572"/>
                <a:ext cx="120650" cy="123594"/>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160" name="Oval 159">
                <a:extLst>
                  <a:ext uri="{FF2B5EF4-FFF2-40B4-BE49-F238E27FC236}">
                    <a16:creationId xmlns:a16="http://schemas.microsoft.com/office/drawing/2014/main" id="{306B6561-B574-054E-A522-D10BDA324B45}"/>
                  </a:ext>
                </a:extLst>
              </p:cNvPr>
              <p:cNvSpPr/>
              <p:nvPr/>
            </p:nvSpPr>
            <p:spPr>
              <a:xfrm rot="11272197">
                <a:off x="5791200" y="4713365"/>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A93FC9C-1470-8640-A37B-8ABF907E28FC}"/>
                </a:ext>
              </a:extLst>
            </p:cNvPr>
            <p:cNvGrpSpPr/>
            <p:nvPr/>
          </p:nvGrpSpPr>
          <p:grpSpPr>
            <a:xfrm rot="13589202">
              <a:off x="1798680" y="3170246"/>
              <a:ext cx="228535" cy="330481"/>
              <a:chOff x="4493120" y="4093618"/>
              <a:chExt cx="228535" cy="330481"/>
            </a:xfrm>
          </p:grpSpPr>
          <p:sp>
            <p:nvSpPr>
              <p:cNvPr id="162" name="Oval 161">
                <a:extLst>
                  <a:ext uri="{FF2B5EF4-FFF2-40B4-BE49-F238E27FC236}">
                    <a16:creationId xmlns:a16="http://schemas.microsoft.com/office/drawing/2014/main" id="{034D6AE3-C7C8-154E-BC88-C26BD6F9D1A3}"/>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397E109-4314-5E40-A280-66C81796B989}"/>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59292909-5C85-9045-AFD2-B7A4EBDD3E46}"/>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6E4A36D-3B4D-CD47-96C9-4B599BA7D989}"/>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BA79F220-932D-8B44-B259-3B84797BB7A3}"/>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33372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F4E45F36-2CAE-484F-9D44-F12774A37459}"/>
              </a:ext>
            </a:extLst>
          </p:cNvPr>
          <p:cNvSpPr>
            <a:spLocks noGrp="1"/>
          </p:cNvSpPr>
          <p:nvPr>
            <p:ph type="sldNum" sz="quarter" idx="12"/>
          </p:nvPr>
        </p:nvSpPr>
        <p:spPr/>
        <p:txBody>
          <a:bodyPr/>
          <a:lstStyle/>
          <a:p>
            <a:fld id="{652FD0A2-323C-544B-81C5-8198DDC55B73}" type="slidenum">
              <a:rPr lang="en-US" smtClean="0"/>
              <a:pPr/>
              <a:t>3</a:t>
            </a:fld>
            <a:endParaRPr lang="en-US" dirty="0"/>
          </a:p>
        </p:txBody>
      </p:sp>
      <p:pic>
        <p:nvPicPr>
          <p:cNvPr id="6" name="Picture 52">
            <a:extLst>
              <a:ext uri="{FF2B5EF4-FFF2-40B4-BE49-F238E27FC236}">
                <a16:creationId xmlns:a16="http://schemas.microsoft.com/office/drawing/2014/main" id="{F695B120-25F6-4D91-89B2-5A0E30911714}"/>
              </a:ext>
            </a:extLst>
          </p:cNvPr>
          <p:cNvPicPr>
            <a:picLocks noChangeAspect="1"/>
          </p:cNvPicPr>
          <p:nvPr/>
        </p:nvPicPr>
        <p:blipFill rotWithShape="1">
          <a:blip r:embed="rId2"/>
          <a:srcRect l="21763" t="10118" r="22100" b="10172"/>
          <a:stretch/>
        </p:blipFill>
        <p:spPr>
          <a:xfrm>
            <a:off x="5618864" y="1187860"/>
            <a:ext cx="1625120" cy="1581193"/>
          </a:xfrm>
          <a:prstGeom prst="ellipse">
            <a:avLst/>
          </a:prstGeom>
          <a:gradFill flip="none" rotWithShape="1">
            <a:gsLst>
              <a:gs pos="50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a:noFill/>
          </a:ln>
          <a:effectLst>
            <a:glow rad="228600">
              <a:schemeClr val="accent1">
                <a:satMod val="175000"/>
                <a:alpha val="4000"/>
              </a:schemeClr>
            </a:glow>
          </a:effectLst>
        </p:spPr>
      </p:pic>
      <p:sp>
        <p:nvSpPr>
          <p:cNvPr id="8" name="TextBox 7">
            <a:extLst>
              <a:ext uri="{FF2B5EF4-FFF2-40B4-BE49-F238E27FC236}">
                <a16:creationId xmlns:a16="http://schemas.microsoft.com/office/drawing/2014/main" id="{5DB11B21-EF17-4FAA-B1B9-418CC417418E}"/>
              </a:ext>
            </a:extLst>
          </p:cNvPr>
          <p:cNvSpPr txBox="1"/>
          <p:nvPr/>
        </p:nvSpPr>
        <p:spPr>
          <a:xfrm>
            <a:off x="4273094" y="2381853"/>
            <a:ext cx="1384715" cy="276999"/>
          </a:xfrm>
          <a:prstGeom prst="rect">
            <a:avLst/>
          </a:prstGeom>
          <a:noFill/>
        </p:spPr>
        <p:txBody>
          <a:bodyPr wrap="square" rtlCol="0">
            <a:spAutoFit/>
          </a:bodyPr>
          <a:lstStyle/>
          <a:p>
            <a:pPr algn="ctr"/>
            <a:r>
              <a:rPr lang="en-GB" sz="1200" b="1" dirty="0"/>
              <a:t>MD setup</a:t>
            </a:r>
          </a:p>
        </p:txBody>
      </p:sp>
      <p:sp>
        <p:nvSpPr>
          <p:cNvPr id="9" name="Rounded Rectangle 171">
            <a:extLst>
              <a:ext uri="{FF2B5EF4-FFF2-40B4-BE49-F238E27FC236}">
                <a16:creationId xmlns:a16="http://schemas.microsoft.com/office/drawing/2014/main" id="{BF3AEDD2-00E8-461D-9E0F-559AD1112C05}"/>
              </a:ext>
            </a:extLst>
          </p:cNvPr>
          <p:cNvSpPr/>
          <p:nvPr/>
        </p:nvSpPr>
        <p:spPr>
          <a:xfrm>
            <a:off x="5528076" y="876813"/>
            <a:ext cx="1768363" cy="286232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ADFF388-FA2D-4C45-91D0-432492646DE1}"/>
              </a:ext>
            </a:extLst>
          </p:cNvPr>
          <p:cNvSpPr txBox="1"/>
          <p:nvPr/>
        </p:nvSpPr>
        <p:spPr>
          <a:xfrm>
            <a:off x="2690525" y="3179126"/>
            <a:ext cx="1767841" cy="523220"/>
          </a:xfrm>
          <a:prstGeom prst="rect">
            <a:avLst/>
          </a:prstGeom>
          <a:noFill/>
        </p:spPr>
        <p:txBody>
          <a:bodyPr wrap="square" rtlCol="0">
            <a:spAutoFit/>
          </a:bodyPr>
          <a:lstStyle/>
          <a:p>
            <a:pPr algn="ctr"/>
            <a:r>
              <a:rPr lang="en-GB" sz="1400" b="1" dirty="0">
                <a:solidFill>
                  <a:schemeClr val="accent2"/>
                </a:solidFill>
              </a:rPr>
              <a:t>Input protein structure</a:t>
            </a:r>
          </a:p>
        </p:txBody>
      </p:sp>
      <p:pic>
        <p:nvPicPr>
          <p:cNvPr id="11" name="Picture 150">
            <a:extLst>
              <a:ext uri="{FF2B5EF4-FFF2-40B4-BE49-F238E27FC236}">
                <a16:creationId xmlns:a16="http://schemas.microsoft.com/office/drawing/2014/main" id="{AC7598B4-1382-4C3C-A194-3EA289A10027}"/>
              </a:ext>
            </a:extLst>
          </p:cNvPr>
          <p:cNvPicPr>
            <a:picLocks noChangeAspect="1"/>
          </p:cNvPicPr>
          <p:nvPr/>
        </p:nvPicPr>
        <p:blipFill rotWithShape="1">
          <a:blip r:embed="rId3"/>
          <a:srcRect l="22145" t="8125" r="23127" b="3839"/>
          <a:stretch/>
        </p:blipFill>
        <p:spPr>
          <a:xfrm>
            <a:off x="2882842" y="1308845"/>
            <a:ext cx="1390252" cy="1677266"/>
          </a:xfrm>
          <a:prstGeom prst="rect">
            <a:avLst/>
          </a:prstGeom>
        </p:spPr>
      </p:pic>
      <p:sp>
        <p:nvSpPr>
          <p:cNvPr id="12" name="Rounded Rectangle 172">
            <a:extLst>
              <a:ext uri="{FF2B5EF4-FFF2-40B4-BE49-F238E27FC236}">
                <a16:creationId xmlns:a16="http://schemas.microsoft.com/office/drawing/2014/main" id="{B82BD40C-15A9-4088-BB93-99371AE85FE7}"/>
              </a:ext>
            </a:extLst>
          </p:cNvPr>
          <p:cNvSpPr/>
          <p:nvPr/>
        </p:nvSpPr>
        <p:spPr>
          <a:xfrm>
            <a:off x="2709430" y="876813"/>
            <a:ext cx="1768363" cy="2862322"/>
          </a:xfrm>
          <a:prstGeom prst="round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E4E1134-C20C-46DC-856B-1F6459D9216B}"/>
              </a:ext>
            </a:extLst>
          </p:cNvPr>
          <p:cNvSpPr txBox="1"/>
          <p:nvPr/>
        </p:nvSpPr>
        <p:spPr>
          <a:xfrm>
            <a:off x="5547503" y="3215915"/>
            <a:ext cx="1767841" cy="523220"/>
          </a:xfrm>
          <a:prstGeom prst="rect">
            <a:avLst/>
          </a:prstGeom>
          <a:noFill/>
        </p:spPr>
        <p:txBody>
          <a:bodyPr wrap="square" rtlCol="0">
            <a:spAutoFit/>
          </a:bodyPr>
          <a:lstStyle/>
          <a:p>
            <a:pPr algn="ctr"/>
            <a:r>
              <a:rPr lang="en-GB" sz="1400" b="1" dirty="0">
                <a:solidFill>
                  <a:srgbClr val="2F528F"/>
                </a:solidFill>
              </a:rPr>
              <a:t>MD topology and parameters</a:t>
            </a:r>
          </a:p>
        </p:txBody>
      </p:sp>
      <p:cxnSp>
        <p:nvCxnSpPr>
          <p:cNvPr id="16" name="Straight Arrow Connector 125">
            <a:extLst>
              <a:ext uri="{FF2B5EF4-FFF2-40B4-BE49-F238E27FC236}">
                <a16:creationId xmlns:a16="http://schemas.microsoft.com/office/drawing/2014/main" id="{35988702-9B17-4A1B-92B1-64D2D92B50B8}"/>
              </a:ext>
            </a:extLst>
          </p:cNvPr>
          <p:cNvCxnSpPr>
            <a:cxnSpLocks/>
          </p:cNvCxnSpPr>
          <p:nvPr/>
        </p:nvCxnSpPr>
        <p:spPr>
          <a:xfrm flipV="1">
            <a:off x="7486266" y="2274924"/>
            <a:ext cx="670629" cy="6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CD534F5-992E-47AD-94E4-F7B9DE7493EA}"/>
              </a:ext>
            </a:extLst>
          </p:cNvPr>
          <p:cNvSpPr txBox="1"/>
          <p:nvPr/>
        </p:nvSpPr>
        <p:spPr>
          <a:xfrm>
            <a:off x="7138676" y="2387366"/>
            <a:ext cx="1384715" cy="276999"/>
          </a:xfrm>
          <a:prstGeom prst="rect">
            <a:avLst/>
          </a:prstGeom>
          <a:noFill/>
        </p:spPr>
        <p:txBody>
          <a:bodyPr wrap="square" rtlCol="0">
            <a:spAutoFit/>
          </a:bodyPr>
          <a:lstStyle/>
          <a:p>
            <a:pPr algn="ctr"/>
            <a:r>
              <a:rPr lang="en-GB" sz="1200" b="1" dirty="0"/>
              <a:t>QM/MM setup</a:t>
            </a:r>
          </a:p>
        </p:txBody>
      </p:sp>
      <p:sp>
        <p:nvSpPr>
          <p:cNvPr id="25" name="Rounded Rectangle 171">
            <a:extLst>
              <a:ext uri="{FF2B5EF4-FFF2-40B4-BE49-F238E27FC236}">
                <a16:creationId xmlns:a16="http://schemas.microsoft.com/office/drawing/2014/main" id="{B3AB2909-475D-45AA-A0F7-2860477CF597}"/>
              </a:ext>
            </a:extLst>
          </p:cNvPr>
          <p:cNvSpPr/>
          <p:nvPr/>
        </p:nvSpPr>
        <p:spPr>
          <a:xfrm>
            <a:off x="8346723" y="876813"/>
            <a:ext cx="1767841" cy="2862322"/>
          </a:xfrm>
          <a:prstGeom prst="roundRect">
            <a:avLst/>
          </a:prstGeom>
          <a:noFill/>
          <a:ln w="2222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7E4D1CCC-3CE8-47A4-8249-7431A3186658}"/>
              </a:ext>
            </a:extLst>
          </p:cNvPr>
          <p:cNvSpPr txBox="1"/>
          <p:nvPr/>
        </p:nvSpPr>
        <p:spPr>
          <a:xfrm>
            <a:off x="2414964" y="3972179"/>
            <a:ext cx="8052951" cy="2492990"/>
          </a:xfrm>
          <a:prstGeom prst="rect">
            <a:avLst/>
          </a:prstGeom>
          <a:noFill/>
        </p:spPr>
        <p:txBody>
          <a:bodyPr wrap="square" rtlCol="0">
            <a:spAutoFit/>
          </a:bodyPr>
          <a:lstStyle/>
          <a:p>
            <a:pPr marL="285750" indent="-285750">
              <a:buClr>
                <a:srgbClr val="FF0000"/>
              </a:buClr>
              <a:buFont typeface="Wingdings" panose="05000000000000000000" pitchFamily="2" charset="2"/>
              <a:buChar char="§"/>
            </a:pPr>
            <a:r>
              <a:rPr lang="en-US" sz="2000" dirty="0"/>
              <a:t>Automatized topology conversion from classical MD to QM/MM: charges and bonds modifications, as well as link-atoms setup on the frontier</a:t>
            </a:r>
          </a:p>
          <a:p>
            <a:pPr marL="285750" indent="-285750">
              <a:buClr>
                <a:srgbClr val="FF0000"/>
              </a:buClr>
              <a:buFont typeface="Wingdings" panose="05000000000000000000" pitchFamily="2" charset="2"/>
              <a:buChar char="§"/>
            </a:pPr>
            <a:r>
              <a:rPr lang="en-US" sz="2000" dirty="0"/>
              <a:t>Validated CP2K QM parameters setup for the biological systems</a:t>
            </a:r>
          </a:p>
          <a:p>
            <a:pPr marL="285750" indent="-285750">
              <a:buClr>
                <a:srgbClr val="FF0000"/>
              </a:buClr>
              <a:buFont typeface="Wingdings" panose="05000000000000000000" pitchFamily="2" charset="2"/>
              <a:buChar char="§"/>
            </a:pPr>
            <a:r>
              <a:rPr lang="en-US" sz="2000" dirty="0"/>
              <a:t>Compatibility with the most simulation techniques available in Gromacs</a:t>
            </a:r>
          </a:p>
          <a:p>
            <a:pPr marL="285750" indent="-285750">
              <a:buClr>
                <a:srgbClr val="FF0000"/>
              </a:buClr>
              <a:buFont typeface="Wingdings" panose="05000000000000000000" pitchFamily="2" charset="2"/>
              <a:buChar char="§"/>
            </a:pPr>
            <a:r>
              <a:rPr lang="en-US" sz="2000" dirty="0"/>
              <a:t>Compatibility with Gromacs tools and third-party software for analysis </a:t>
            </a:r>
          </a:p>
          <a:p>
            <a:pPr marL="285750" indent="-285750">
              <a:buClr>
                <a:srgbClr val="FF0000"/>
              </a:buClr>
              <a:buFont typeface="Wingdings" panose="05000000000000000000" pitchFamily="2" charset="2"/>
              <a:buChar char="§"/>
            </a:pPr>
            <a:r>
              <a:rPr lang="en-US" sz="2000" dirty="0"/>
              <a:t>Supports highly parallelizable simulation methods, like umbrella sampling</a:t>
            </a:r>
          </a:p>
          <a:p>
            <a:pPr marL="285750" indent="-285750">
              <a:buClr>
                <a:srgbClr val="FF0000"/>
              </a:buClr>
              <a:buFont typeface="Wingdings" panose="05000000000000000000" pitchFamily="2" charset="2"/>
              <a:buChar char="§"/>
            </a:pPr>
            <a:endParaRPr lang="en-US" dirty="0"/>
          </a:p>
          <a:p>
            <a:endParaRPr lang="ru-RU" dirty="0"/>
          </a:p>
        </p:txBody>
      </p:sp>
      <p:pic>
        <p:nvPicPr>
          <p:cNvPr id="30" name="Picture 52">
            <a:extLst>
              <a:ext uri="{FF2B5EF4-FFF2-40B4-BE49-F238E27FC236}">
                <a16:creationId xmlns:a16="http://schemas.microsoft.com/office/drawing/2014/main" id="{6F8F6C5B-4C24-45E0-8458-C7D34CA2B6E6}"/>
              </a:ext>
            </a:extLst>
          </p:cNvPr>
          <p:cNvPicPr>
            <a:picLocks noChangeAspect="1"/>
          </p:cNvPicPr>
          <p:nvPr/>
        </p:nvPicPr>
        <p:blipFill rotWithShape="1">
          <a:blip r:embed="rId2"/>
          <a:srcRect l="21763" t="10118" r="22100" b="10172"/>
          <a:stretch/>
        </p:blipFill>
        <p:spPr>
          <a:xfrm>
            <a:off x="8471268" y="998369"/>
            <a:ext cx="1536633" cy="1495097"/>
          </a:xfrm>
          <a:prstGeom prst="ellipse">
            <a:avLst/>
          </a:prstGeom>
          <a:gradFill flip="none" rotWithShape="1">
            <a:gsLst>
              <a:gs pos="50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tileRect/>
          </a:gradFill>
          <a:ln>
            <a:noFill/>
          </a:ln>
          <a:effectLst>
            <a:glow rad="228600">
              <a:schemeClr val="accent1">
                <a:satMod val="175000"/>
                <a:alpha val="4000"/>
              </a:schemeClr>
            </a:glow>
          </a:effectLst>
        </p:spPr>
      </p:pic>
      <p:sp>
        <p:nvSpPr>
          <p:cNvPr id="32" name="TextBox 31">
            <a:extLst>
              <a:ext uri="{FF2B5EF4-FFF2-40B4-BE49-F238E27FC236}">
                <a16:creationId xmlns:a16="http://schemas.microsoft.com/office/drawing/2014/main" id="{B5D2F59A-3407-4CDE-A8AB-AC1CC7EF9647}"/>
              </a:ext>
            </a:extLst>
          </p:cNvPr>
          <p:cNvSpPr txBox="1"/>
          <p:nvPr/>
        </p:nvSpPr>
        <p:spPr>
          <a:xfrm>
            <a:off x="8346722" y="3395209"/>
            <a:ext cx="1767841" cy="307777"/>
          </a:xfrm>
          <a:prstGeom prst="rect">
            <a:avLst/>
          </a:prstGeom>
          <a:noFill/>
        </p:spPr>
        <p:txBody>
          <a:bodyPr wrap="square" rtlCol="0">
            <a:spAutoFit/>
          </a:bodyPr>
          <a:lstStyle/>
          <a:p>
            <a:pPr algn="ctr"/>
            <a:r>
              <a:rPr lang="en-GB" sz="1400" b="1" dirty="0">
                <a:solidFill>
                  <a:schemeClr val="accent6">
                    <a:lumMod val="75000"/>
                  </a:schemeClr>
                </a:solidFill>
              </a:rPr>
              <a:t>QM/MM parameters</a:t>
            </a:r>
          </a:p>
        </p:txBody>
      </p:sp>
      <p:pic>
        <p:nvPicPr>
          <p:cNvPr id="33" name="Рисунок 32">
            <a:extLst>
              <a:ext uri="{FF2B5EF4-FFF2-40B4-BE49-F238E27FC236}">
                <a16:creationId xmlns:a16="http://schemas.microsoft.com/office/drawing/2014/main" id="{5F2E81A8-AADE-479A-9BC5-DD174818DCCB}"/>
              </a:ext>
            </a:extLst>
          </p:cNvPr>
          <p:cNvPicPr>
            <a:picLocks noChangeAspect="1"/>
          </p:cNvPicPr>
          <p:nvPr/>
        </p:nvPicPr>
        <p:blipFill>
          <a:blip r:embed="rId4"/>
          <a:stretch>
            <a:fillRect/>
          </a:stretch>
        </p:blipFill>
        <p:spPr>
          <a:xfrm>
            <a:off x="8581802" y="2542631"/>
            <a:ext cx="1315564" cy="865870"/>
          </a:xfrm>
          <a:prstGeom prst="rect">
            <a:avLst/>
          </a:prstGeom>
          <a:gradFill>
            <a:gsLst>
              <a:gs pos="5000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50000" t="50000" r="50000" b="50000"/>
            </a:path>
          </a:gradFill>
          <a:ln>
            <a:solidFill>
              <a:schemeClr val="tx1"/>
            </a:solidFill>
          </a:ln>
        </p:spPr>
      </p:pic>
      <p:cxnSp>
        <p:nvCxnSpPr>
          <p:cNvPr id="40" name="Straight Arrow Connector 125">
            <a:extLst>
              <a:ext uri="{FF2B5EF4-FFF2-40B4-BE49-F238E27FC236}">
                <a16:creationId xmlns:a16="http://schemas.microsoft.com/office/drawing/2014/main" id="{D42F1480-967C-425A-8C3C-9FCF3A1C3A6E}"/>
              </a:ext>
            </a:extLst>
          </p:cNvPr>
          <p:cNvCxnSpPr>
            <a:cxnSpLocks/>
          </p:cNvCxnSpPr>
          <p:nvPr/>
        </p:nvCxnSpPr>
        <p:spPr>
          <a:xfrm flipV="1">
            <a:off x="4667619" y="2281456"/>
            <a:ext cx="670629" cy="65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a:extLst>
              <a:ext uri="{FF2B5EF4-FFF2-40B4-BE49-F238E27FC236}">
                <a16:creationId xmlns:a16="http://schemas.microsoft.com/office/drawing/2014/main" id="{F0ECF192-47D4-41FB-8B43-495C7F26C8CD}"/>
              </a:ext>
            </a:extLst>
          </p:cNvPr>
          <p:cNvCxnSpPr>
            <a:cxnSpLocks/>
            <a:endCxn id="47" idx="2"/>
          </p:cNvCxnSpPr>
          <p:nvPr/>
        </p:nvCxnSpPr>
        <p:spPr>
          <a:xfrm flipV="1">
            <a:off x="8581802" y="1752600"/>
            <a:ext cx="421228" cy="7900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Прямая соединительная линия 42">
            <a:extLst>
              <a:ext uri="{FF2B5EF4-FFF2-40B4-BE49-F238E27FC236}">
                <a16:creationId xmlns:a16="http://schemas.microsoft.com/office/drawing/2014/main" id="{84BA30CB-AEE6-4B8A-96AA-0FB75FB3EDE3}"/>
              </a:ext>
            </a:extLst>
          </p:cNvPr>
          <p:cNvCxnSpPr>
            <a:cxnSpLocks/>
            <a:stCxn id="47" idx="6"/>
          </p:cNvCxnSpPr>
          <p:nvPr/>
        </p:nvCxnSpPr>
        <p:spPr>
          <a:xfrm>
            <a:off x="9424258" y="1752600"/>
            <a:ext cx="473108" cy="7900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Овал 46">
            <a:extLst>
              <a:ext uri="{FF2B5EF4-FFF2-40B4-BE49-F238E27FC236}">
                <a16:creationId xmlns:a16="http://schemas.microsoft.com/office/drawing/2014/main" id="{F7BC887A-6E6A-4DC5-A9B0-8839DF3BCEC7}"/>
              </a:ext>
            </a:extLst>
          </p:cNvPr>
          <p:cNvSpPr/>
          <p:nvPr/>
        </p:nvSpPr>
        <p:spPr>
          <a:xfrm>
            <a:off x="9003030" y="1602105"/>
            <a:ext cx="421228" cy="30099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Title 1">
            <a:extLst>
              <a:ext uri="{FF2B5EF4-FFF2-40B4-BE49-F238E27FC236}">
                <a16:creationId xmlns:a16="http://schemas.microsoft.com/office/drawing/2014/main" id="{3E1B5F61-6B32-4B2C-A46B-A86C2F665CF1}"/>
              </a:ext>
            </a:extLst>
          </p:cNvPr>
          <p:cNvSpPr txBox="1">
            <a:spLocks/>
          </p:cNvSpPr>
          <p:nvPr/>
        </p:nvSpPr>
        <p:spPr>
          <a:xfrm>
            <a:off x="702271" y="84580"/>
            <a:ext cx="11072813" cy="926326"/>
          </a:xfrm>
          <a:prstGeom prst="rect">
            <a:avLst/>
          </a:prstGeom>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a:solidFill>
                  <a:schemeClr val="tx1"/>
                </a:solidFill>
                <a:latin typeface="PT Sans" panose="020B0503020203020204" pitchFamily="34" charset="77"/>
                <a:ea typeface="+mj-ea"/>
                <a:cs typeface="+mj-cs"/>
              </a:defRPr>
            </a:lvl1pPr>
          </a:lstStyle>
          <a:p>
            <a:pPr algn="l"/>
            <a:r>
              <a:rPr lang="en-GB" b="1" dirty="0"/>
              <a:t>Features of the Interface</a:t>
            </a:r>
          </a:p>
        </p:txBody>
      </p:sp>
    </p:spTree>
    <p:extLst>
      <p:ext uri="{BB962C8B-B14F-4D97-AF65-F5344CB8AC3E}">
        <p14:creationId xmlns:p14="http://schemas.microsoft.com/office/powerpoint/2010/main" val="362953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7DF74114-8791-4A5D-AB67-BCC6CB9ADE1B}"/>
              </a:ext>
            </a:extLst>
          </p:cNvPr>
          <p:cNvPicPr>
            <a:picLocks noChangeAspect="1"/>
          </p:cNvPicPr>
          <p:nvPr/>
        </p:nvPicPr>
        <p:blipFill>
          <a:blip r:embed="rId2"/>
          <a:stretch>
            <a:fillRect/>
          </a:stretch>
        </p:blipFill>
        <p:spPr>
          <a:xfrm>
            <a:off x="559840" y="2935975"/>
            <a:ext cx="1238788" cy="1009574"/>
          </a:xfrm>
          <a:prstGeom prst="rect">
            <a:avLst/>
          </a:prstGeom>
        </p:spPr>
      </p:pic>
      <p:pic>
        <p:nvPicPr>
          <p:cNvPr id="167" name="Рисунок 166">
            <a:extLst>
              <a:ext uri="{FF2B5EF4-FFF2-40B4-BE49-F238E27FC236}">
                <a16:creationId xmlns:a16="http://schemas.microsoft.com/office/drawing/2014/main" id="{FBC4D3A1-5073-4D1B-92BB-FBD64D1548A7}"/>
              </a:ext>
            </a:extLst>
          </p:cNvPr>
          <p:cNvPicPr>
            <a:picLocks noChangeAspect="1"/>
          </p:cNvPicPr>
          <p:nvPr/>
        </p:nvPicPr>
        <p:blipFill>
          <a:blip r:embed="rId2"/>
          <a:stretch>
            <a:fillRect/>
          </a:stretch>
        </p:blipFill>
        <p:spPr>
          <a:xfrm>
            <a:off x="1794998" y="2938460"/>
            <a:ext cx="1238788" cy="1009574"/>
          </a:xfrm>
          <a:prstGeom prst="rect">
            <a:avLst/>
          </a:prstGeom>
        </p:spPr>
      </p:pic>
      <p:pic>
        <p:nvPicPr>
          <p:cNvPr id="168" name="Рисунок 167">
            <a:extLst>
              <a:ext uri="{FF2B5EF4-FFF2-40B4-BE49-F238E27FC236}">
                <a16:creationId xmlns:a16="http://schemas.microsoft.com/office/drawing/2014/main" id="{8E35FDA2-F52B-48D8-B622-108D682BFBE7}"/>
              </a:ext>
            </a:extLst>
          </p:cNvPr>
          <p:cNvPicPr>
            <a:picLocks noChangeAspect="1"/>
          </p:cNvPicPr>
          <p:nvPr/>
        </p:nvPicPr>
        <p:blipFill>
          <a:blip r:embed="rId2"/>
          <a:stretch>
            <a:fillRect/>
          </a:stretch>
        </p:blipFill>
        <p:spPr>
          <a:xfrm>
            <a:off x="557182" y="3946193"/>
            <a:ext cx="1238788" cy="1009574"/>
          </a:xfrm>
          <a:prstGeom prst="rect">
            <a:avLst/>
          </a:prstGeom>
        </p:spPr>
      </p:pic>
      <p:pic>
        <p:nvPicPr>
          <p:cNvPr id="169" name="Рисунок 168">
            <a:extLst>
              <a:ext uri="{FF2B5EF4-FFF2-40B4-BE49-F238E27FC236}">
                <a16:creationId xmlns:a16="http://schemas.microsoft.com/office/drawing/2014/main" id="{43726DA4-BC94-4893-B676-56FAE8211382}"/>
              </a:ext>
            </a:extLst>
          </p:cNvPr>
          <p:cNvPicPr>
            <a:picLocks noChangeAspect="1"/>
          </p:cNvPicPr>
          <p:nvPr/>
        </p:nvPicPr>
        <p:blipFill>
          <a:blip r:embed="rId2"/>
          <a:stretch>
            <a:fillRect/>
          </a:stretch>
        </p:blipFill>
        <p:spPr>
          <a:xfrm>
            <a:off x="3020859" y="3942926"/>
            <a:ext cx="1238788" cy="1009574"/>
          </a:xfrm>
          <a:prstGeom prst="rect">
            <a:avLst/>
          </a:prstGeom>
        </p:spPr>
      </p:pic>
      <p:pic>
        <p:nvPicPr>
          <p:cNvPr id="170" name="Рисунок 169">
            <a:extLst>
              <a:ext uri="{FF2B5EF4-FFF2-40B4-BE49-F238E27FC236}">
                <a16:creationId xmlns:a16="http://schemas.microsoft.com/office/drawing/2014/main" id="{276EA788-2184-4F83-997C-91E691126A95}"/>
              </a:ext>
            </a:extLst>
          </p:cNvPr>
          <p:cNvPicPr>
            <a:picLocks noChangeAspect="1"/>
          </p:cNvPicPr>
          <p:nvPr/>
        </p:nvPicPr>
        <p:blipFill>
          <a:blip r:embed="rId2"/>
          <a:stretch>
            <a:fillRect/>
          </a:stretch>
        </p:blipFill>
        <p:spPr>
          <a:xfrm>
            <a:off x="3024906" y="2940427"/>
            <a:ext cx="1238788" cy="1009574"/>
          </a:xfrm>
          <a:prstGeom prst="rect">
            <a:avLst/>
          </a:prstGeom>
        </p:spPr>
      </p:pic>
      <p:pic>
        <p:nvPicPr>
          <p:cNvPr id="171" name="Рисунок 170">
            <a:extLst>
              <a:ext uri="{FF2B5EF4-FFF2-40B4-BE49-F238E27FC236}">
                <a16:creationId xmlns:a16="http://schemas.microsoft.com/office/drawing/2014/main" id="{C7C3699D-1044-49FC-8862-131101DFD405}"/>
              </a:ext>
            </a:extLst>
          </p:cNvPr>
          <p:cNvPicPr>
            <a:picLocks noChangeAspect="1"/>
          </p:cNvPicPr>
          <p:nvPr/>
        </p:nvPicPr>
        <p:blipFill>
          <a:blip r:embed="rId2"/>
          <a:stretch>
            <a:fillRect/>
          </a:stretch>
        </p:blipFill>
        <p:spPr>
          <a:xfrm>
            <a:off x="1789450" y="4941631"/>
            <a:ext cx="1238788" cy="1009574"/>
          </a:xfrm>
          <a:prstGeom prst="rect">
            <a:avLst/>
          </a:prstGeom>
        </p:spPr>
      </p:pic>
      <p:pic>
        <p:nvPicPr>
          <p:cNvPr id="172" name="Рисунок 171">
            <a:extLst>
              <a:ext uri="{FF2B5EF4-FFF2-40B4-BE49-F238E27FC236}">
                <a16:creationId xmlns:a16="http://schemas.microsoft.com/office/drawing/2014/main" id="{51F86158-C977-4AD4-9C3A-3F34D46891F2}"/>
              </a:ext>
            </a:extLst>
          </p:cNvPr>
          <p:cNvPicPr>
            <a:picLocks noChangeAspect="1"/>
          </p:cNvPicPr>
          <p:nvPr/>
        </p:nvPicPr>
        <p:blipFill>
          <a:blip r:embed="rId2"/>
          <a:stretch>
            <a:fillRect/>
          </a:stretch>
        </p:blipFill>
        <p:spPr>
          <a:xfrm>
            <a:off x="567235" y="4947481"/>
            <a:ext cx="1238788" cy="1009574"/>
          </a:xfrm>
          <a:prstGeom prst="rect">
            <a:avLst/>
          </a:prstGeom>
        </p:spPr>
      </p:pic>
      <p:pic>
        <p:nvPicPr>
          <p:cNvPr id="173" name="Рисунок 172">
            <a:extLst>
              <a:ext uri="{FF2B5EF4-FFF2-40B4-BE49-F238E27FC236}">
                <a16:creationId xmlns:a16="http://schemas.microsoft.com/office/drawing/2014/main" id="{FB93B71B-4915-4733-A9EA-136FA65BF26A}"/>
              </a:ext>
            </a:extLst>
          </p:cNvPr>
          <p:cNvPicPr>
            <a:picLocks noChangeAspect="1"/>
          </p:cNvPicPr>
          <p:nvPr/>
        </p:nvPicPr>
        <p:blipFill>
          <a:blip r:embed="rId2"/>
          <a:stretch>
            <a:fillRect/>
          </a:stretch>
        </p:blipFill>
        <p:spPr>
          <a:xfrm>
            <a:off x="3016611" y="4932473"/>
            <a:ext cx="1238788" cy="1009574"/>
          </a:xfrm>
          <a:prstGeom prst="rect">
            <a:avLst/>
          </a:prstGeom>
        </p:spPr>
      </p:pic>
      <p:sp>
        <p:nvSpPr>
          <p:cNvPr id="2" name="Title 1">
            <a:extLst>
              <a:ext uri="{FF2B5EF4-FFF2-40B4-BE49-F238E27FC236}">
                <a16:creationId xmlns:a16="http://schemas.microsoft.com/office/drawing/2014/main" id="{B7C1138C-9BF1-9743-B63E-2A762FA3D742}"/>
              </a:ext>
            </a:extLst>
          </p:cNvPr>
          <p:cNvSpPr>
            <a:spLocks noGrp="1"/>
          </p:cNvSpPr>
          <p:nvPr>
            <p:ph type="title"/>
          </p:nvPr>
        </p:nvSpPr>
        <p:spPr>
          <a:xfrm>
            <a:off x="540000" y="270000"/>
            <a:ext cx="11072813" cy="926326"/>
          </a:xfrm>
        </p:spPr>
        <p:txBody>
          <a:bodyPr/>
          <a:lstStyle/>
          <a:p>
            <a:pPr algn="l"/>
            <a:r>
              <a:rPr lang="en-GB" b="1" dirty="0"/>
              <a:t>Fully periodic QM/MM</a:t>
            </a:r>
          </a:p>
        </p:txBody>
      </p:sp>
      <p:sp>
        <p:nvSpPr>
          <p:cNvPr id="4" name="Slide Number Placeholder 3">
            <a:extLst>
              <a:ext uri="{FF2B5EF4-FFF2-40B4-BE49-F238E27FC236}">
                <a16:creationId xmlns:a16="http://schemas.microsoft.com/office/drawing/2014/main" id="{4775C88C-9906-9647-9FE9-674EF553CB34}"/>
              </a:ext>
            </a:extLst>
          </p:cNvPr>
          <p:cNvSpPr>
            <a:spLocks noGrp="1"/>
          </p:cNvSpPr>
          <p:nvPr>
            <p:ph type="sldNum" sz="quarter" idx="12"/>
          </p:nvPr>
        </p:nvSpPr>
        <p:spPr/>
        <p:txBody>
          <a:bodyPr/>
          <a:lstStyle/>
          <a:p>
            <a:fld id="{652FD0A2-323C-544B-81C5-8198DDC55B73}" type="slidenum">
              <a:rPr lang="en-US" smtClean="0"/>
              <a:pPr/>
              <a:t>4</a:t>
            </a:fld>
            <a:endParaRPr lang="en-US" dirty="0"/>
          </a:p>
        </p:txBody>
      </p:sp>
      <p:grpSp>
        <p:nvGrpSpPr>
          <p:cNvPr id="321" name="Group 320">
            <a:extLst>
              <a:ext uri="{FF2B5EF4-FFF2-40B4-BE49-F238E27FC236}">
                <a16:creationId xmlns:a16="http://schemas.microsoft.com/office/drawing/2014/main" id="{303AEA7E-F295-A547-98A0-6B10533C0C9B}"/>
              </a:ext>
            </a:extLst>
          </p:cNvPr>
          <p:cNvGrpSpPr>
            <a:grpSpLocks noChangeAspect="1"/>
          </p:cNvGrpSpPr>
          <p:nvPr/>
        </p:nvGrpSpPr>
        <p:grpSpPr>
          <a:xfrm>
            <a:off x="1102818" y="3550767"/>
            <a:ext cx="2963105" cy="1796485"/>
            <a:chOff x="628650" y="1511300"/>
            <a:chExt cx="3435350" cy="2082800"/>
          </a:xfrm>
        </p:grpSpPr>
        <p:sp>
          <p:nvSpPr>
            <p:cNvPr id="322" name="Rounded Rectangle 321">
              <a:extLst>
                <a:ext uri="{FF2B5EF4-FFF2-40B4-BE49-F238E27FC236}">
                  <a16:creationId xmlns:a16="http://schemas.microsoft.com/office/drawing/2014/main" id="{0BFFCAFF-3823-454F-9FC4-8C736B184784}"/>
                </a:ext>
              </a:extLst>
            </p:cNvPr>
            <p:cNvSpPr/>
            <p:nvPr/>
          </p:nvSpPr>
          <p:spPr>
            <a:xfrm>
              <a:off x="628650" y="1511300"/>
              <a:ext cx="3435350" cy="2082800"/>
            </a:xfrm>
            <a:prstGeom prst="roundRect">
              <a:avLst/>
            </a:prstGeom>
            <a:solidFill>
              <a:srgbClr val="52AF70"/>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ounded Rectangle 322">
              <a:extLst>
                <a:ext uri="{FF2B5EF4-FFF2-40B4-BE49-F238E27FC236}">
                  <a16:creationId xmlns:a16="http://schemas.microsoft.com/office/drawing/2014/main" id="{2DE8AEF4-E3CB-FD4A-B1C5-9CE15353D234}"/>
                </a:ext>
              </a:extLst>
            </p:cNvPr>
            <p:cNvSpPr/>
            <p:nvPr/>
          </p:nvSpPr>
          <p:spPr>
            <a:xfrm>
              <a:off x="1434382" y="1972120"/>
              <a:ext cx="1413072" cy="1147813"/>
            </a:xfrm>
            <a:prstGeom prst="roundRect">
              <a:avLst/>
            </a:prstGeom>
            <a:solidFill>
              <a:srgbClr val="F08F3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TextBox 323">
              <a:extLst>
                <a:ext uri="{FF2B5EF4-FFF2-40B4-BE49-F238E27FC236}">
                  <a16:creationId xmlns:a16="http://schemas.microsoft.com/office/drawing/2014/main" id="{A95684F3-ABFB-7B46-B7EA-194306C61016}"/>
                </a:ext>
              </a:extLst>
            </p:cNvPr>
            <p:cNvSpPr txBox="1"/>
            <p:nvPr/>
          </p:nvSpPr>
          <p:spPr>
            <a:xfrm>
              <a:off x="3365500" y="1593334"/>
              <a:ext cx="698500" cy="369332"/>
            </a:xfrm>
            <a:prstGeom prst="rect">
              <a:avLst/>
            </a:prstGeom>
            <a:noFill/>
          </p:spPr>
          <p:txBody>
            <a:bodyPr wrap="square" rtlCol="0">
              <a:spAutoFit/>
            </a:bodyPr>
            <a:lstStyle/>
            <a:p>
              <a:r>
                <a:rPr lang="en-US" b="1" dirty="0">
                  <a:solidFill>
                    <a:schemeClr val="bg1"/>
                  </a:solidFill>
                  <a:latin typeface="Helvetica"/>
                  <a:cs typeface="Helvetica"/>
                </a:rPr>
                <a:t>MM</a:t>
              </a:r>
            </a:p>
          </p:txBody>
        </p:sp>
        <p:sp>
          <p:nvSpPr>
            <p:cNvPr id="325" name="TextBox 324">
              <a:extLst>
                <a:ext uri="{FF2B5EF4-FFF2-40B4-BE49-F238E27FC236}">
                  <a16:creationId xmlns:a16="http://schemas.microsoft.com/office/drawing/2014/main" id="{6EA7A144-E700-6E44-8A0C-B0E6D5C5B1CD}"/>
                </a:ext>
              </a:extLst>
            </p:cNvPr>
            <p:cNvSpPr txBox="1"/>
            <p:nvPr/>
          </p:nvSpPr>
          <p:spPr>
            <a:xfrm>
              <a:off x="2186106" y="2084305"/>
              <a:ext cx="698500" cy="369332"/>
            </a:xfrm>
            <a:prstGeom prst="rect">
              <a:avLst/>
            </a:prstGeom>
            <a:noFill/>
          </p:spPr>
          <p:txBody>
            <a:bodyPr wrap="square" rtlCol="0">
              <a:spAutoFit/>
            </a:bodyPr>
            <a:lstStyle/>
            <a:p>
              <a:r>
                <a:rPr lang="en-US" b="1" dirty="0">
                  <a:solidFill>
                    <a:srgbClr val="FFFFFF"/>
                  </a:solidFill>
                  <a:latin typeface="Helvetica"/>
                  <a:cs typeface="Helvetica"/>
                </a:rPr>
                <a:t>QM</a:t>
              </a:r>
            </a:p>
          </p:txBody>
        </p:sp>
        <p:grpSp>
          <p:nvGrpSpPr>
            <p:cNvPr id="326" name="Group 325">
              <a:extLst>
                <a:ext uri="{FF2B5EF4-FFF2-40B4-BE49-F238E27FC236}">
                  <a16:creationId xmlns:a16="http://schemas.microsoft.com/office/drawing/2014/main" id="{AE3B0031-A8FF-0445-A473-44C1F999B890}"/>
                </a:ext>
              </a:extLst>
            </p:cNvPr>
            <p:cNvGrpSpPr/>
            <p:nvPr/>
          </p:nvGrpSpPr>
          <p:grpSpPr>
            <a:xfrm>
              <a:off x="1038225" y="2116355"/>
              <a:ext cx="1063626" cy="499545"/>
              <a:chOff x="4946649" y="2730800"/>
              <a:chExt cx="1063626" cy="499545"/>
            </a:xfrm>
          </p:grpSpPr>
          <p:sp>
            <p:nvSpPr>
              <p:cNvPr id="435" name="Hexagon 434">
                <a:extLst>
                  <a:ext uri="{FF2B5EF4-FFF2-40B4-BE49-F238E27FC236}">
                    <a16:creationId xmlns:a16="http://schemas.microsoft.com/office/drawing/2014/main" id="{43B99D63-AAE2-4E4E-969B-106DE7A7A754}"/>
                  </a:ext>
                </a:extLst>
              </p:cNvPr>
              <p:cNvSpPr/>
              <p:nvPr/>
            </p:nvSpPr>
            <p:spPr>
              <a:xfrm>
                <a:off x="5613400" y="2768600"/>
                <a:ext cx="368300" cy="343932"/>
              </a:xfrm>
              <a:prstGeom prst="hexagon">
                <a:avLst/>
              </a:prstGeom>
              <a:no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id="{4996C0FE-B9F5-254A-A638-7F9E6AFB888D}"/>
                  </a:ext>
                </a:extLst>
              </p:cNvPr>
              <p:cNvSpPr/>
              <p:nvPr/>
            </p:nvSpPr>
            <p:spPr>
              <a:xfrm>
                <a:off x="5667375" y="2730800"/>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7" name="Straight Connector 436">
                <a:extLst>
                  <a:ext uri="{FF2B5EF4-FFF2-40B4-BE49-F238E27FC236}">
                    <a16:creationId xmlns:a16="http://schemas.microsoft.com/office/drawing/2014/main" id="{18B510A5-5E31-A64E-8605-487DDBC85F71}"/>
                  </a:ext>
                </a:extLst>
              </p:cNvPr>
              <p:cNvCxnSpPr/>
              <p:nvPr/>
            </p:nvCxnSpPr>
            <p:spPr>
              <a:xfrm flipH="1">
                <a:off x="5432425" y="2940763"/>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38" name="Straight Connector 437">
                <a:extLst>
                  <a:ext uri="{FF2B5EF4-FFF2-40B4-BE49-F238E27FC236}">
                    <a16:creationId xmlns:a16="http://schemas.microsoft.com/office/drawing/2014/main" id="{A771203E-243A-8D43-868B-90F1E0245A33}"/>
                  </a:ext>
                </a:extLst>
              </p:cNvPr>
              <p:cNvCxnSpPr/>
              <p:nvPr/>
            </p:nvCxnSpPr>
            <p:spPr>
              <a:xfrm flipH="1">
                <a:off x="5299075" y="2941476"/>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39" name="Straight Connector 438">
                <a:extLst>
                  <a:ext uri="{FF2B5EF4-FFF2-40B4-BE49-F238E27FC236}">
                    <a16:creationId xmlns:a16="http://schemas.microsoft.com/office/drawing/2014/main" id="{699AE061-878F-0148-8A79-3CDFDB2F0B38}"/>
                  </a:ext>
                </a:extLst>
              </p:cNvPr>
              <p:cNvCxnSpPr/>
              <p:nvPr/>
            </p:nvCxnSpPr>
            <p:spPr>
              <a:xfrm flipH="1">
                <a:off x="4984749" y="306593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D157E37A-9948-3041-A47F-6B87743DB9B7}"/>
                  </a:ext>
                </a:extLst>
              </p:cNvPr>
              <p:cNvCxnSpPr/>
              <p:nvPr/>
            </p:nvCxnSpPr>
            <p:spPr>
              <a:xfrm flipH="1">
                <a:off x="5118100" y="3065939"/>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441" name="Oval 440">
                <a:extLst>
                  <a:ext uri="{FF2B5EF4-FFF2-40B4-BE49-F238E27FC236}">
                    <a16:creationId xmlns:a16="http://schemas.microsoft.com/office/drawing/2014/main" id="{20812E99-A18D-A148-BC39-B7050D36BA37}"/>
                  </a:ext>
                </a:extLst>
              </p:cNvPr>
              <p:cNvSpPr/>
              <p:nvPr/>
            </p:nvSpPr>
            <p:spPr>
              <a:xfrm>
                <a:off x="5857875" y="2730800"/>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9CD2C307-043C-A94F-903F-6F971847D1C6}"/>
                  </a:ext>
                </a:extLst>
              </p:cNvPr>
              <p:cNvSpPr/>
              <p:nvPr/>
            </p:nvSpPr>
            <p:spPr>
              <a:xfrm>
                <a:off x="5575300" y="29036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5C93D7F3-50FB-1449-A07A-7FAF03144BCE}"/>
                  </a:ext>
                </a:extLst>
              </p:cNvPr>
              <p:cNvSpPr/>
              <p:nvPr/>
            </p:nvSpPr>
            <p:spPr>
              <a:xfrm>
                <a:off x="5934075" y="29036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E1EE8429-BE4E-C24B-AF7F-F402461355B2}"/>
                  </a:ext>
                </a:extLst>
              </p:cNvPr>
              <p:cNvSpPr/>
              <p:nvPr/>
            </p:nvSpPr>
            <p:spPr>
              <a:xfrm>
                <a:off x="5667375" y="3074732"/>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6F15481E-93D5-B64A-B0C6-F5A77A2AA6EE}"/>
                  </a:ext>
                </a:extLst>
              </p:cNvPr>
              <p:cNvSpPr/>
              <p:nvPr/>
            </p:nvSpPr>
            <p:spPr>
              <a:xfrm>
                <a:off x="5857875" y="3074732"/>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E416B051-45EE-BE4A-AA62-7B995A612699}"/>
                  </a:ext>
                </a:extLst>
              </p:cNvPr>
              <p:cNvSpPr/>
              <p:nvPr/>
            </p:nvSpPr>
            <p:spPr>
              <a:xfrm>
                <a:off x="5394326" y="29036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16D80C04-A67A-BC4A-9214-926F1ADCE9E9}"/>
                  </a:ext>
                </a:extLst>
              </p:cNvPr>
              <p:cNvSpPr/>
              <p:nvPr/>
            </p:nvSpPr>
            <p:spPr>
              <a:xfrm>
                <a:off x="5260975" y="30281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41A9BFEF-1EA9-6C44-B0F5-55A1093CC459}"/>
                  </a:ext>
                </a:extLst>
              </p:cNvPr>
              <p:cNvSpPr/>
              <p:nvPr/>
            </p:nvSpPr>
            <p:spPr>
              <a:xfrm>
                <a:off x="5080000" y="30281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20F1677E-84EC-BF46-B475-5808B70CF21E}"/>
                  </a:ext>
                </a:extLst>
              </p:cNvPr>
              <p:cNvSpPr/>
              <p:nvPr/>
            </p:nvSpPr>
            <p:spPr>
              <a:xfrm>
                <a:off x="4946649" y="3154745"/>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7" name="Group 326">
              <a:extLst>
                <a:ext uri="{FF2B5EF4-FFF2-40B4-BE49-F238E27FC236}">
                  <a16:creationId xmlns:a16="http://schemas.microsoft.com/office/drawing/2014/main" id="{F463B189-2DB2-7248-887D-907135717BCD}"/>
                </a:ext>
              </a:extLst>
            </p:cNvPr>
            <p:cNvGrpSpPr/>
            <p:nvPr/>
          </p:nvGrpSpPr>
          <p:grpSpPr>
            <a:xfrm rot="5400000">
              <a:off x="532968" y="2730812"/>
              <a:ext cx="841376" cy="451526"/>
              <a:chOff x="4946649" y="3515419"/>
              <a:chExt cx="841376" cy="451526"/>
            </a:xfrm>
          </p:grpSpPr>
          <p:sp>
            <p:nvSpPr>
              <p:cNvPr id="422" name="Oval 421">
                <a:extLst>
                  <a:ext uri="{FF2B5EF4-FFF2-40B4-BE49-F238E27FC236}">
                    <a16:creationId xmlns:a16="http://schemas.microsoft.com/office/drawing/2014/main" id="{59E70F12-84C5-9745-BB5F-3E68DBE116F7}"/>
                  </a:ext>
                </a:extLst>
              </p:cNvPr>
              <p:cNvSpPr/>
              <p:nvPr/>
            </p:nvSpPr>
            <p:spPr>
              <a:xfrm>
                <a:off x="5711825" y="351541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3" name="Straight Connector 422">
                <a:extLst>
                  <a:ext uri="{FF2B5EF4-FFF2-40B4-BE49-F238E27FC236}">
                    <a16:creationId xmlns:a16="http://schemas.microsoft.com/office/drawing/2014/main" id="{1FE7312E-5013-2D4C-B32C-9D705D974282}"/>
                  </a:ext>
                </a:extLst>
              </p:cNvPr>
              <p:cNvCxnSpPr/>
              <p:nvPr/>
            </p:nvCxnSpPr>
            <p:spPr>
              <a:xfrm flipH="1">
                <a:off x="5432425" y="3677363"/>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DCBFD312-B106-7840-81F1-A60A3C61A6FE}"/>
                  </a:ext>
                </a:extLst>
              </p:cNvPr>
              <p:cNvCxnSpPr/>
              <p:nvPr/>
            </p:nvCxnSpPr>
            <p:spPr>
              <a:xfrm flipH="1">
                <a:off x="5299075" y="3678076"/>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25" name="Straight Connector 424">
                <a:extLst>
                  <a:ext uri="{FF2B5EF4-FFF2-40B4-BE49-F238E27FC236}">
                    <a16:creationId xmlns:a16="http://schemas.microsoft.com/office/drawing/2014/main" id="{BA341844-9F5E-D942-B5F3-23F3DB196A48}"/>
                  </a:ext>
                </a:extLst>
              </p:cNvPr>
              <p:cNvCxnSpPr/>
              <p:nvPr/>
            </p:nvCxnSpPr>
            <p:spPr>
              <a:xfrm flipH="1">
                <a:off x="4984749" y="380253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EA9C6FB3-4679-7346-A412-7E71A863705D}"/>
                  </a:ext>
                </a:extLst>
              </p:cNvPr>
              <p:cNvCxnSpPr/>
              <p:nvPr/>
            </p:nvCxnSpPr>
            <p:spPr>
              <a:xfrm flipH="1">
                <a:off x="5118100" y="3802539"/>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427" name="Oval 426">
                <a:extLst>
                  <a:ext uri="{FF2B5EF4-FFF2-40B4-BE49-F238E27FC236}">
                    <a16:creationId xmlns:a16="http://schemas.microsoft.com/office/drawing/2014/main" id="{00B1982C-162B-9E4A-9FE0-4D330412D509}"/>
                  </a:ext>
                </a:extLst>
              </p:cNvPr>
              <p:cNvSpPr/>
              <p:nvPr/>
            </p:nvSpPr>
            <p:spPr>
              <a:xfrm>
                <a:off x="5575300" y="36402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8328A2B8-9EE4-CF47-8FB8-3506DFDA2FA0}"/>
                  </a:ext>
                </a:extLst>
              </p:cNvPr>
              <p:cNvSpPr/>
              <p:nvPr/>
            </p:nvSpPr>
            <p:spPr>
              <a:xfrm>
                <a:off x="5711825"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AD161D96-1C71-F644-AA07-99EC91C4AE32}"/>
                  </a:ext>
                </a:extLst>
              </p:cNvPr>
              <p:cNvSpPr/>
              <p:nvPr/>
            </p:nvSpPr>
            <p:spPr>
              <a:xfrm>
                <a:off x="5394326" y="36402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E0A5A1DE-37B4-5D47-ACD3-B459A7280FFF}"/>
                  </a:ext>
                </a:extLst>
              </p:cNvPr>
              <p:cNvSpPr/>
              <p:nvPr/>
            </p:nvSpPr>
            <p:spPr>
              <a:xfrm>
                <a:off x="5260975"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0AC5157F-774F-5946-9E61-2E3BDFC10719}"/>
                  </a:ext>
                </a:extLst>
              </p:cNvPr>
              <p:cNvSpPr/>
              <p:nvPr/>
            </p:nvSpPr>
            <p:spPr>
              <a:xfrm>
                <a:off x="5080000"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C6A268A7-9449-EA41-B4B3-04DC9C46BB62}"/>
                  </a:ext>
                </a:extLst>
              </p:cNvPr>
              <p:cNvSpPr/>
              <p:nvPr/>
            </p:nvSpPr>
            <p:spPr>
              <a:xfrm>
                <a:off x="4946649" y="3891345"/>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3" name="Straight Connector 432">
                <a:extLst>
                  <a:ext uri="{FF2B5EF4-FFF2-40B4-BE49-F238E27FC236}">
                    <a16:creationId xmlns:a16="http://schemas.microsoft.com/office/drawing/2014/main" id="{B1995621-BB64-FC44-8C37-F96B89789945}"/>
                  </a:ext>
                </a:extLst>
              </p:cNvPr>
              <p:cNvCxnSpPr/>
              <p:nvPr/>
            </p:nvCxnSpPr>
            <p:spPr>
              <a:xfrm flipH="1">
                <a:off x="5616574" y="35532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id="{0767E7E0-6D96-7E44-9139-E92E5E69BA4D}"/>
                  </a:ext>
                </a:extLst>
              </p:cNvPr>
              <p:cNvCxnSpPr/>
              <p:nvPr/>
            </p:nvCxnSpPr>
            <p:spPr>
              <a:xfrm flipH="1" flipV="1">
                <a:off x="5616575" y="3675801"/>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28" name="Group 327">
              <a:extLst>
                <a:ext uri="{FF2B5EF4-FFF2-40B4-BE49-F238E27FC236}">
                  <a16:creationId xmlns:a16="http://schemas.microsoft.com/office/drawing/2014/main" id="{7301DD27-8BFD-C748-A451-627FF9BAA904}"/>
                </a:ext>
              </a:extLst>
            </p:cNvPr>
            <p:cNvGrpSpPr/>
            <p:nvPr/>
          </p:nvGrpSpPr>
          <p:grpSpPr>
            <a:xfrm rot="20303712">
              <a:off x="720726" y="1702629"/>
              <a:ext cx="841376" cy="451526"/>
              <a:chOff x="4946649" y="3515419"/>
              <a:chExt cx="841376" cy="451526"/>
            </a:xfrm>
          </p:grpSpPr>
          <p:sp>
            <p:nvSpPr>
              <p:cNvPr id="409" name="Oval 408">
                <a:extLst>
                  <a:ext uri="{FF2B5EF4-FFF2-40B4-BE49-F238E27FC236}">
                    <a16:creationId xmlns:a16="http://schemas.microsoft.com/office/drawing/2014/main" id="{9CF9685E-9EC1-D64C-A48C-F996B5B1EF75}"/>
                  </a:ext>
                </a:extLst>
              </p:cNvPr>
              <p:cNvSpPr/>
              <p:nvPr/>
            </p:nvSpPr>
            <p:spPr>
              <a:xfrm>
                <a:off x="5711825" y="351541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0" name="Straight Connector 409">
                <a:extLst>
                  <a:ext uri="{FF2B5EF4-FFF2-40B4-BE49-F238E27FC236}">
                    <a16:creationId xmlns:a16="http://schemas.microsoft.com/office/drawing/2014/main" id="{4445A179-ECCC-B747-9940-79C42106588D}"/>
                  </a:ext>
                </a:extLst>
              </p:cNvPr>
              <p:cNvCxnSpPr/>
              <p:nvPr/>
            </p:nvCxnSpPr>
            <p:spPr>
              <a:xfrm flipH="1">
                <a:off x="5432425" y="3677363"/>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EFB88AF3-8E71-394D-A74D-DB4A0D317FF2}"/>
                  </a:ext>
                </a:extLst>
              </p:cNvPr>
              <p:cNvCxnSpPr/>
              <p:nvPr/>
            </p:nvCxnSpPr>
            <p:spPr>
              <a:xfrm flipH="1">
                <a:off x="5299075" y="3678076"/>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5AE0C76F-785C-BE4F-A328-73DAD711E1A3}"/>
                  </a:ext>
                </a:extLst>
              </p:cNvPr>
              <p:cNvCxnSpPr/>
              <p:nvPr/>
            </p:nvCxnSpPr>
            <p:spPr>
              <a:xfrm flipH="1">
                <a:off x="4984749" y="380253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7FAF6A80-348C-7E4D-B0F3-EC2F334948E5}"/>
                  </a:ext>
                </a:extLst>
              </p:cNvPr>
              <p:cNvCxnSpPr/>
              <p:nvPr/>
            </p:nvCxnSpPr>
            <p:spPr>
              <a:xfrm flipH="1">
                <a:off x="5118100" y="3802539"/>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414" name="Oval 413">
                <a:extLst>
                  <a:ext uri="{FF2B5EF4-FFF2-40B4-BE49-F238E27FC236}">
                    <a16:creationId xmlns:a16="http://schemas.microsoft.com/office/drawing/2014/main" id="{419C3119-7978-4F41-BD30-935136391A93}"/>
                  </a:ext>
                </a:extLst>
              </p:cNvPr>
              <p:cNvSpPr/>
              <p:nvPr/>
            </p:nvSpPr>
            <p:spPr>
              <a:xfrm>
                <a:off x="5575300" y="36402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BA698D9C-6BD1-E848-B52B-0E49A65E97D0}"/>
                  </a:ext>
                </a:extLst>
              </p:cNvPr>
              <p:cNvSpPr/>
              <p:nvPr/>
            </p:nvSpPr>
            <p:spPr>
              <a:xfrm>
                <a:off x="5711825"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5E369D2E-5477-C94A-B5DA-588A6D53A4FC}"/>
                  </a:ext>
                </a:extLst>
              </p:cNvPr>
              <p:cNvSpPr/>
              <p:nvPr/>
            </p:nvSpPr>
            <p:spPr>
              <a:xfrm>
                <a:off x="5394326" y="364027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C818F625-DC95-AC4F-8C52-05F05A04DD9B}"/>
                  </a:ext>
                </a:extLst>
              </p:cNvPr>
              <p:cNvSpPr/>
              <p:nvPr/>
            </p:nvSpPr>
            <p:spPr>
              <a:xfrm>
                <a:off x="5260975"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410C178A-27D1-A842-A9FD-F0365F318E9C}"/>
                  </a:ext>
                </a:extLst>
              </p:cNvPr>
              <p:cNvSpPr/>
              <p:nvPr/>
            </p:nvSpPr>
            <p:spPr>
              <a:xfrm>
                <a:off x="5080000" y="376473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CC6EAB30-02D0-5E4D-AB73-5EF91C98B516}"/>
                  </a:ext>
                </a:extLst>
              </p:cNvPr>
              <p:cNvSpPr/>
              <p:nvPr/>
            </p:nvSpPr>
            <p:spPr>
              <a:xfrm>
                <a:off x="4946649" y="3891345"/>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0" name="Straight Connector 419">
                <a:extLst>
                  <a:ext uri="{FF2B5EF4-FFF2-40B4-BE49-F238E27FC236}">
                    <a16:creationId xmlns:a16="http://schemas.microsoft.com/office/drawing/2014/main" id="{B043798A-5D5D-7A45-9E10-181062D7364B}"/>
                  </a:ext>
                </a:extLst>
              </p:cNvPr>
              <p:cNvCxnSpPr/>
              <p:nvPr/>
            </p:nvCxnSpPr>
            <p:spPr>
              <a:xfrm flipH="1">
                <a:off x="5616574" y="35532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F4B7AC06-1B8B-B046-BE5F-F35B1E08FB49}"/>
                  </a:ext>
                </a:extLst>
              </p:cNvPr>
              <p:cNvCxnSpPr/>
              <p:nvPr/>
            </p:nvCxnSpPr>
            <p:spPr>
              <a:xfrm flipH="1" flipV="1">
                <a:off x="5616575" y="3675801"/>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29" name="Group 328">
              <a:extLst>
                <a:ext uri="{FF2B5EF4-FFF2-40B4-BE49-F238E27FC236}">
                  <a16:creationId xmlns:a16="http://schemas.microsoft.com/office/drawing/2014/main" id="{9229DCB3-2336-1547-86C8-978E86F38F7D}"/>
                </a:ext>
              </a:extLst>
            </p:cNvPr>
            <p:cNvGrpSpPr/>
            <p:nvPr/>
          </p:nvGrpSpPr>
          <p:grpSpPr>
            <a:xfrm>
              <a:off x="1917765" y="1561493"/>
              <a:ext cx="228535" cy="330481"/>
              <a:chOff x="4493120" y="4093618"/>
              <a:chExt cx="228535" cy="330481"/>
            </a:xfrm>
          </p:grpSpPr>
          <p:sp>
            <p:nvSpPr>
              <p:cNvPr id="404" name="Oval 403">
                <a:extLst>
                  <a:ext uri="{FF2B5EF4-FFF2-40B4-BE49-F238E27FC236}">
                    <a16:creationId xmlns:a16="http://schemas.microsoft.com/office/drawing/2014/main" id="{69AB1FD7-FE2A-264E-989B-4EA9C34AE71F}"/>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DA1D0178-4964-5542-B1A1-5E757C6EF0A7}"/>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BB806B97-3F0F-2742-98CB-0DAC30240EA0}"/>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7" name="Straight Connector 406">
                <a:extLst>
                  <a:ext uri="{FF2B5EF4-FFF2-40B4-BE49-F238E27FC236}">
                    <a16:creationId xmlns:a16="http://schemas.microsoft.com/office/drawing/2014/main" id="{516A6F95-7D86-144C-A2DB-8FC48B276410}"/>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1D0131A9-504E-8E49-AA61-2900087D0A13}"/>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30" name="Group 329">
              <a:extLst>
                <a:ext uri="{FF2B5EF4-FFF2-40B4-BE49-F238E27FC236}">
                  <a16:creationId xmlns:a16="http://schemas.microsoft.com/office/drawing/2014/main" id="{75D41ED4-1F5C-6340-A2BD-5442DA53D5F4}"/>
                </a:ext>
              </a:extLst>
            </p:cNvPr>
            <p:cNvGrpSpPr/>
            <p:nvPr/>
          </p:nvGrpSpPr>
          <p:grpSpPr>
            <a:xfrm rot="6415490">
              <a:off x="3120032" y="1988914"/>
              <a:ext cx="228535" cy="330481"/>
              <a:chOff x="4493120" y="4093618"/>
              <a:chExt cx="228535" cy="330481"/>
            </a:xfrm>
          </p:grpSpPr>
          <p:sp>
            <p:nvSpPr>
              <p:cNvPr id="399" name="Oval 398">
                <a:extLst>
                  <a:ext uri="{FF2B5EF4-FFF2-40B4-BE49-F238E27FC236}">
                    <a16:creationId xmlns:a16="http://schemas.microsoft.com/office/drawing/2014/main" id="{11F5CF4F-5D16-084E-8422-EE2F744AFBF5}"/>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D8A78BCA-E381-3D4E-BA55-D75E1E545E91}"/>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7AEDEFFA-2259-F44D-A5B2-A970C8B0DAF1}"/>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2" name="Straight Connector 401">
                <a:extLst>
                  <a:ext uri="{FF2B5EF4-FFF2-40B4-BE49-F238E27FC236}">
                    <a16:creationId xmlns:a16="http://schemas.microsoft.com/office/drawing/2014/main" id="{622E2C12-FEA3-CF40-A030-E00D9FBB680D}"/>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97E5733E-EA5A-B441-A2BF-20CCAA551526}"/>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31" name="Group 330">
              <a:extLst>
                <a:ext uri="{FF2B5EF4-FFF2-40B4-BE49-F238E27FC236}">
                  <a16:creationId xmlns:a16="http://schemas.microsoft.com/office/drawing/2014/main" id="{ADFC9FDD-FC23-554F-92E4-3D8145883F31}"/>
                </a:ext>
              </a:extLst>
            </p:cNvPr>
            <p:cNvGrpSpPr/>
            <p:nvPr/>
          </p:nvGrpSpPr>
          <p:grpSpPr>
            <a:xfrm rot="15974830">
              <a:off x="2975395" y="2347497"/>
              <a:ext cx="228535" cy="330481"/>
              <a:chOff x="4493120" y="4093618"/>
              <a:chExt cx="228535" cy="330481"/>
            </a:xfrm>
          </p:grpSpPr>
          <p:sp>
            <p:nvSpPr>
              <p:cNvPr id="394" name="Oval 393">
                <a:extLst>
                  <a:ext uri="{FF2B5EF4-FFF2-40B4-BE49-F238E27FC236}">
                    <a16:creationId xmlns:a16="http://schemas.microsoft.com/office/drawing/2014/main" id="{60F79127-5F5A-0940-BC94-DA5B6B155E2A}"/>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A62A493D-39E7-1249-AB94-21BB051C7E4F}"/>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4AD7FF84-57C8-3045-9F15-7630211070A3}"/>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7" name="Straight Connector 396">
                <a:extLst>
                  <a:ext uri="{FF2B5EF4-FFF2-40B4-BE49-F238E27FC236}">
                    <a16:creationId xmlns:a16="http://schemas.microsoft.com/office/drawing/2014/main" id="{D441099F-8131-4D42-9A20-E6B162F148DA}"/>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51439E74-C319-9549-A422-63005CD85F6F}"/>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32" name="Group 331">
              <a:extLst>
                <a:ext uri="{FF2B5EF4-FFF2-40B4-BE49-F238E27FC236}">
                  <a16:creationId xmlns:a16="http://schemas.microsoft.com/office/drawing/2014/main" id="{4A459FED-DD8C-ED4A-B6BC-B1B514E57C9D}"/>
                </a:ext>
              </a:extLst>
            </p:cNvPr>
            <p:cNvGrpSpPr/>
            <p:nvPr/>
          </p:nvGrpSpPr>
          <p:grpSpPr>
            <a:xfrm rot="17560465">
              <a:off x="2496929" y="1603188"/>
              <a:ext cx="228535" cy="330481"/>
              <a:chOff x="4493120" y="4093618"/>
              <a:chExt cx="228535" cy="330481"/>
            </a:xfrm>
          </p:grpSpPr>
          <p:sp>
            <p:nvSpPr>
              <p:cNvPr id="389" name="Oval 388">
                <a:extLst>
                  <a:ext uri="{FF2B5EF4-FFF2-40B4-BE49-F238E27FC236}">
                    <a16:creationId xmlns:a16="http://schemas.microsoft.com/office/drawing/2014/main" id="{967FB87F-2F58-9F4E-8023-2AF0CB6EEA16}"/>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893A5EE2-E7E9-4545-B521-40C607D1934C}"/>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C4A0538-E5F4-8741-A2D9-44FEA9F4272E}"/>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2" name="Straight Connector 391">
                <a:extLst>
                  <a:ext uri="{FF2B5EF4-FFF2-40B4-BE49-F238E27FC236}">
                    <a16:creationId xmlns:a16="http://schemas.microsoft.com/office/drawing/2014/main" id="{4EE11CD7-E95C-CB48-9166-C62AB4800F8B}"/>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F757D035-C559-5B42-859C-E9066DCEA25F}"/>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33" name="Group 332">
              <a:extLst>
                <a:ext uri="{FF2B5EF4-FFF2-40B4-BE49-F238E27FC236}">
                  <a16:creationId xmlns:a16="http://schemas.microsoft.com/office/drawing/2014/main" id="{AA8291CF-C7E7-B145-9618-2B794281AB6D}"/>
                </a:ext>
              </a:extLst>
            </p:cNvPr>
            <p:cNvGrpSpPr/>
            <p:nvPr/>
          </p:nvGrpSpPr>
          <p:grpSpPr>
            <a:xfrm rot="13589202">
              <a:off x="3224595" y="2684403"/>
              <a:ext cx="228535" cy="330481"/>
              <a:chOff x="4493120" y="4093618"/>
              <a:chExt cx="228535" cy="330481"/>
            </a:xfrm>
          </p:grpSpPr>
          <p:sp>
            <p:nvSpPr>
              <p:cNvPr id="384" name="Oval 383">
                <a:extLst>
                  <a:ext uri="{FF2B5EF4-FFF2-40B4-BE49-F238E27FC236}">
                    <a16:creationId xmlns:a16="http://schemas.microsoft.com/office/drawing/2014/main" id="{AF001982-59C3-D047-8E62-699DB0CD9D61}"/>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D1A85E15-1D57-C34C-86F9-3191ECC2570D}"/>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ACC92605-8F4E-B74E-839E-4821B21BB308}"/>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7" name="Straight Connector 386">
                <a:extLst>
                  <a:ext uri="{FF2B5EF4-FFF2-40B4-BE49-F238E27FC236}">
                    <a16:creationId xmlns:a16="http://schemas.microsoft.com/office/drawing/2014/main" id="{61768C54-638E-2F4D-9DAA-E70DA0C5AE87}"/>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926F8D82-D3C8-0E43-A3B3-7B99234A00D5}"/>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34" name="Group 333">
              <a:extLst>
                <a:ext uri="{FF2B5EF4-FFF2-40B4-BE49-F238E27FC236}">
                  <a16:creationId xmlns:a16="http://schemas.microsoft.com/office/drawing/2014/main" id="{CD9D33CD-292C-B148-A17D-DFAB507B5B65}"/>
                </a:ext>
              </a:extLst>
            </p:cNvPr>
            <p:cNvGrpSpPr/>
            <p:nvPr/>
          </p:nvGrpSpPr>
          <p:grpSpPr>
            <a:xfrm rot="17634860">
              <a:off x="3043417" y="3049086"/>
              <a:ext cx="228535" cy="330481"/>
              <a:chOff x="4493120" y="4093618"/>
              <a:chExt cx="228535" cy="330481"/>
            </a:xfrm>
          </p:grpSpPr>
          <p:sp>
            <p:nvSpPr>
              <p:cNvPr id="379" name="Oval 378">
                <a:extLst>
                  <a:ext uri="{FF2B5EF4-FFF2-40B4-BE49-F238E27FC236}">
                    <a16:creationId xmlns:a16="http://schemas.microsoft.com/office/drawing/2014/main" id="{513A7B5E-D6B6-3940-A486-D17BD00C757A}"/>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98101999-9A9D-BE4B-A34E-42E3C63F6D0A}"/>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A62F4E48-ED46-D946-985F-230413C1E209}"/>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2" name="Straight Connector 381">
                <a:extLst>
                  <a:ext uri="{FF2B5EF4-FFF2-40B4-BE49-F238E27FC236}">
                    <a16:creationId xmlns:a16="http://schemas.microsoft.com/office/drawing/2014/main" id="{1EFFF8A7-8A2E-9348-8EE9-43F45E0A716D}"/>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C58E97D7-2177-054A-A986-A6B41FFD70FA}"/>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35" name="Group 334">
              <a:extLst>
                <a:ext uri="{FF2B5EF4-FFF2-40B4-BE49-F238E27FC236}">
                  <a16:creationId xmlns:a16="http://schemas.microsoft.com/office/drawing/2014/main" id="{142BA742-DF47-7E4A-960F-2020C06286DB}"/>
                </a:ext>
              </a:extLst>
            </p:cNvPr>
            <p:cNvGrpSpPr/>
            <p:nvPr/>
          </p:nvGrpSpPr>
          <p:grpSpPr>
            <a:xfrm rot="12917490">
              <a:off x="3458434" y="2222660"/>
              <a:ext cx="228535" cy="330481"/>
              <a:chOff x="4493120" y="4093618"/>
              <a:chExt cx="228535" cy="330481"/>
            </a:xfrm>
          </p:grpSpPr>
          <p:sp>
            <p:nvSpPr>
              <p:cNvPr id="374" name="Oval 373">
                <a:extLst>
                  <a:ext uri="{FF2B5EF4-FFF2-40B4-BE49-F238E27FC236}">
                    <a16:creationId xmlns:a16="http://schemas.microsoft.com/office/drawing/2014/main" id="{A7A7E2E6-16CC-C840-8B0C-0CAC7D4DC200}"/>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64D24A0E-6B76-7540-A8AB-69C2C1284427}"/>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09889C5B-8756-1C44-9A5F-A667627E7ECB}"/>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7" name="Straight Connector 376">
                <a:extLst>
                  <a:ext uri="{FF2B5EF4-FFF2-40B4-BE49-F238E27FC236}">
                    <a16:creationId xmlns:a16="http://schemas.microsoft.com/office/drawing/2014/main" id="{504FC715-1E02-D242-BF2B-6741630390A0}"/>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78" name="Straight Connector 377">
                <a:extLst>
                  <a:ext uri="{FF2B5EF4-FFF2-40B4-BE49-F238E27FC236}">
                    <a16:creationId xmlns:a16="http://schemas.microsoft.com/office/drawing/2014/main" id="{69C6852E-6640-3B46-AA42-7D4C377DE233}"/>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36" name="Group 335">
              <a:extLst>
                <a:ext uri="{FF2B5EF4-FFF2-40B4-BE49-F238E27FC236}">
                  <a16:creationId xmlns:a16="http://schemas.microsoft.com/office/drawing/2014/main" id="{26A94DFE-A250-A44E-99AC-B440311332AB}"/>
                </a:ext>
              </a:extLst>
            </p:cNvPr>
            <p:cNvGrpSpPr/>
            <p:nvPr/>
          </p:nvGrpSpPr>
          <p:grpSpPr>
            <a:xfrm rot="9312053">
              <a:off x="3640824" y="2580197"/>
              <a:ext cx="228535" cy="330481"/>
              <a:chOff x="4493120" y="4093618"/>
              <a:chExt cx="228535" cy="330481"/>
            </a:xfrm>
          </p:grpSpPr>
          <p:sp>
            <p:nvSpPr>
              <p:cNvPr id="369" name="Oval 368">
                <a:extLst>
                  <a:ext uri="{FF2B5EF4-FFF2-40B4-BE49-F238E27FC236}">
                    <a16:creationId xmlns:a16="http://schemas.microsoft.com/office/drawing/2014/main" id="{E0C7EB52-CCC3-9E4D-B651-9D4152B25F61}"/>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04CF4D30-5CF7-6145-832D-A91EF59269A1}"/>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CBC940D2-659F-7745-849F-2FBAF632689E}"/>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2" name="Straight Connector 371">
                <a:extLst>
                  <a:ext uri="{FF2B5EF4-FFF2-40B4-BE49-F238E27FC236}">
                    <a16:creationId xmlns:a16="http://schemas.microsoft.com/office/drawing/2014/main" id="{F9C4DF67-5DC8-BC41-8F5E-4A38B4491B76}"/>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0E19036D-50CF-6941-86A5-853A53169134}"/>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nvGrpSpPr>
            <p:cNvPr id="337" name="Group 336">
              <a:extLst>
                <a:ext uri="{FF2B5EF4-FFF2-40B4-BE49-F238E27FC236}">
                  <a16:creationId xmlns:a16="http://schemas.microsoft.com/office/drawing/2014/main" id="{AA0B05D9-544F-BD4E-A3E5-6EC155B06E0E}"/>
                </a:ext>
              </a:extLst>
            </p:cNvPr>
            <p:cNvGrpSpPr/>
            <p:nvPr/>
          </p:nvGrpSpPr>
          <p:grpSpPr>
            <a:xfrm rot="16681216">
              <a:off x="3474842" y="2983888"/>
              <a:ext cx="228535" cy="330481"/>
              <a:chOff x="4493120" y="4093618"/>
              <a:chExt cx="228535" cy="330481"/>
            </a:xfrm>
          </p:grpSpPr>
          <p:sp>
            <p:nvSpPr>
              <p:cNvPr id="364" name="Oval 363">
                <a:extLst>
                  <a:ext uri="{FF2B5EF4-FFF2-40B4-BE49-F238E27FC236}">
                    <a16:creationId xmlns:a16="http://schemas.microsoft.com/office/drawing/2014/main" id="{35010DEC-0ACF-8241-A1DD-DE4E85604EAF}"/>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D8EFDC73-89D4-CC4D-BD6E-3487F8AE20EF}"/>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ECAF2705-3C30-3341-ADA0-5659D6927EB5}"/>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7" name="Straight Connector 366">
                <a:extLst>
                  <a:ext uri="{FF2B5EF4-FFF2-40B4-BE49-F238E27FC236}">
                    <a16:creationId xmlns:a16="http://schemas.microsoft.com/office/drawing/2014/main" id="{D3674922-2857-364D-8245-BBFBB18DEA0C}"/>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69442895-31F5-A746-9E34-C223FB97B456}"/>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sp>
          <p:nvSpPr>
            <p:cNvPr id="338" name="Oval 337">
              <a:extLst>
                <a:ext uri="{FF2B5EF4-FFF2-40B4-BE49-F238E27FC236}">
                  <a16:creationId xmlns:a16="http://schemas.microsoft.com/office/drawing/2014/main" id="{F48F4DFE-B347-4549-AB44-48C666D9DED1}"/>
                </a:ext>
              </a:extLst>
            </p:cNvPr>
            <p:cNvSpPr/>
            <p:nvPr/>
          </p:nvSpPr>
          <p:spPr>
            <a:xfrm>
              <a:off x="1432273" y="328932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D5816106-F2C8-DC48-B508-CFAFDAB4776D}"/>
                </a:ext>
              </a:extLst>
            </p:cNvPr>
            <p:cNvSpPr/>
            <p:nvPr/>
          </p:nvSpPr>
          <p:spPr>
            <a:xfrm>
              <a:off x="2955891" y="2798797"/>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42BA0734-4B50-C44F-9673-63AFBCC842D0}"/>
                </a:ext>
              </a:extLst>
            </p:cNvPr>
            <p:cNvSpPr/>
            <p:nvPr/>
          </p:nvSpPr>
          <p:spPr>
            <a:xfrm>
              <a:off x="1666876" y="167540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6321D74D-C8B6-4E47-8EB3-933A6993E537}"/>
                </a:ext>
              </a:extLst>
            </p:cNvPr>
            <p:cNvSpPr/>
            <p:nvPr/>
          </p:nvSpPr>
          <p:spPr>
            <a:xfrm>
              <a:off x="3028544" y="1650227"/>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2" name="Group 341">
              <a:extLst>
                <a:ext uri="{FF2B5EF4-FFF2-40B4-BE49-F238E27FC236}">
                  <a16:creationId xmlns:a16="http://schemas.microsoft.com/office/drawing/2014/main" id="{3AA3C4CA-8195-0941-9DA5-59A27642FD9B}"/>
                </a:ext>
              </a:extLst>
            </p:cNvPr>
            <p:cNvGrpSpPr/>
            <p:nvPr/>
          </p:nvGrpSpPr>
          <p:grpSpPr>
            <a:xfrm rot="2310742">
              <a:off x="1950246" y="2938305"/>
              <a:ext cx="955180" cy="322572"/>
              <a:chOff x="4912220" y="4495226"/>
              <a:chExt cx="955180" cy="322572"/>
            </a:xfrm>
          </p:grpSpPr>
          <p:sp>
            <p:nvSpPr>
              <p:cNvPr id="349" name="Oval 348">
                <a:extLst>
                  <a:ext uri="{FF2B5EF4-FFF2-40B4-BE49-F238E27FC236}">
                    <a16:creationId xmlns:a16="http://schemas.microsoft.com/office/drawing/2014/main" id="{F4946811-3B2F-934F-935B-9181446D1C24}"/>
                  </a:ext>
                </a:extLst>
              </p:cNvPr>
              <p:cNvSpPr/>
              <p:nvPr/>
            </p:nvSpPr>
            <p:spPr>
              <a:xfrm rot="11272197">
                <a:off x="4912220" y="474219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0" name="Straight Connector 349">
                <a:extLst>
                  <a:ext uri="{FF2B5EF4-FFF2-40B4-BE49-F238E27FC236}">
                    <a16:creationId xmlns:a16="http://schemas.microsoft.com/office/drawing/2014/main" id="{CCCD7F6A-8D73-D243-8156-74BEF2AA5CF4}"/>
                  </a:ext>
                </a:extLst>
              </p:cNvPr>
              <p:cNvCxnSpPr/>
              <p:nvPr/>
            </p:nvCxnSpPr>
            <p:spPr>
              <a:xfrm rot="11272197" flipH="1">
                <a:off x="5101705" y="4688107"/>
                <a:ext cx="180975" cy="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51" name="Straight Connector 350">
                <a:extLst>
                  <a:ext uri="{FF2B5EF4-FFF2-40B4-BE49-F238E27FC236}">
                    <a16:creationId xmlns:a16="http://schemas.microsoft.com/office/drawing/2014/main" id="{B69C6EB4-397B-1343-A80D-3D987613924A}"/>
                  </a:ext>
                </a:extLst>
              </p:cNvPr>
              <p:cNvCxnSpPr/>
              <p:nvPr/>
            </p:nvCxnSpPr>
            <p:spPr>
              <a:xfrm rot="11272197" flipH="1">
                <a:off x="5289964" y="4582910"/>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52" name="Straight Connector 351">
                <a:extLst>
                  <a:ext uri="{FF2B5EF4-FFF2-40B4-BE49-F238E27FC236}">
                    <a16:creationId xmlns:a16="http://schemas.microsoft.com/office/drawing/2014/main" id="{D8596FFC-3E89-F541-A97C-7D661291E0C2}"/>
                  </a:ext>
                </a:extLst>
              </p:cNvPr>
              <p:cNvCxnSpPr/>
              <p:nvPr/>
            </p:nvCxnSpPr>
            <p:spPr>
              <a:xfrm rot="11272197" flipH="1">
                <a:off x="5567259" y="4616026"/>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53" name="Straight Connector 352">
                <a:extLst>
                  <a:ext uri="{FF2B5EF4-FFF2-40B4-BE49-F238E27FC236}">
                    <a16:creationId xmlns:a16="http://schemas.microsoft.com/office/drawing/2014/main" id="{113D7EC5-6AAD-B54B-8BA2-3AB82A830645}"/>
                  </a:ext>
                </a:extLst>
              </p:cNvPr>
              <p:cNvCxnSpPr>
                <a:endCxn id="358" idx="5"/>
              </p:cNvCxnSpPr>
              <p:nvPr/>
            </p:nvCxnSpPr>
            <p:spPr>
              <a:xfrm>
                <a:off x="5431061" y="4594759"/>
                <a:ext cx="103804" cy="112412"/>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354" name="Oval 353">
                <a:extLst>
                  <a:ext uri="{FF2B5EF4-FFF2-40B4-BE49-F238E27FC236}">
                    <a16:creationId xmlns:a16="http://schemas.microsoft.com/office/drawing/2014/main" id="{D2D7E2B4-0500-4744-A524-A7067F7C3E75}"/>
                  </a:ext>
                </a:extLst>
              </p:cNvPr>
              <p:cNvSpPr/>
              <p:nvPr/>
            </p:nvSpPr>
            <p:spPr>
              <a:xfrm rot="11272197">
                <a:off x="5064555" y="4637210"/>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9FDE06E-525E-E047-BF2B-BB58C665A216}"/>
                  </a:ext>
                </a:extLst>
              </p:cNvPr>
              <p:cNvSpPr/>
              <p:nvPr/>
            </p:nvSpPr>
            <p:spPr>
              <a:xfrm rot="11272197">
                <a:off x="4946358" y="449522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9163935A-3086-024D-8AB0-363052ECF3DC}"/>
                  </a:ext>
                </a:extLst>
              </p:cNvPr>
              <p:cNvSpPr/>
              <p:nvPr/>
            </p:nvSpPr>
            <p:spPr>
              <a:xfrm rot="11272197">
                <a:off x="5243824" y="4661990"/>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CDF33DD7-F3AC-DE47-A371-DA3A2FC30B16}"/>
                  </a:ext>
                </a:extLst>
              </p:cNvPr>
              <p:cNvSpPr/>
              <p:nvPr/>
            </p:nvSpPr>
            <p:spPr>
              <a:xfrm rot="11272197">
                <a:off x="5392961" y="455695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79777745-C3D4-F541-8B75-7279CA516961}"/>
                  </a:ext>
                </a:extLst>
              </p:cNvPr>
              <p:cNvSpPr/>
              <p:nvPr/>
            </p:nvSpPr>
            <p:spPr>
              <a:xfrm rot="11272197">
                <a:off x="5519792" y="4699537"/>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42E444A4-D268-2645-A343-59EFC7154A22}"/>
                  </a:ext>
                </a:extLst>
              </p:cNvPr>
              <p:cNvSpPr/>
              <p:nvPr/>
            </p:nvSpPr>
            <p:spPr>
              <a:xfrm rot="11272197">
                <a:off x="5667375" y="4586936"/>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0" name="Straight Connector 359">
                <a:extLst>
                  <a:ext uri="{FF2B5EF4-FFF2-40B4-BE49-F238E27FC236}">
                    <a16:creationId xmlns:a16="http://schemas.microsoft.com/office/drawing/2014/main" id="{925760A8-EA68-1A48-BF9D-B2B17264225B}"/>
                  </a:ext>
                </a:extLst>
              </p:cNvPr>
              <p:cNvCxnSpPr/>
              <p:nvPr/>
            </p:nvCxnSpPr>
            <p:spPr>
              <a:xfrm rot="11272197" flipH="1">
                <a:off x="4958359" y="4663118"/>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D74C52E9-DBDE-7247-9899-D75D0AF1589F}"/>
                  </a:ext>
                </a:extLst>
              </p:cNvPr>
              <p:cNvCxnSpPr/>
              <p:nvPr/>
            </p:nvCxnSpPr>
            <p:spPr>
              <a:xfrm rot="11272197" flipH="1" flipV="1">
                <a:off x="4975699" y="4533614"/>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C811C766-5970-EF4C-A32E-7E59EFF99B33}"/>
                  </a:ext>
                </a:extLst>
              </p:cNvPr>
              <p:cNvCxnSpPr/>
              <p:nvPr/>
            </p:nvCxnSpPr>
            <p:spPr>
              <a:xfrm>
                <a:off x="5708650" y="4627572"/>
                <a:ext cx="120650" cy="123594"/>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sp>
            <p:nvSpPr>
              <p:cNvPr id="363" name="Oval 362">
                <a:extLst>
                  <a:ext uri="{FF2B5EF4-FFF2-40B4-BE49-F238E27FC236}">
                    <a16:creationId xmlns:a16="http://schemas.microsoft.com/office/drawing/2014/main" id="{78336C83-D1CA-764B-BEDD-B3CFCDCBFE76}"/>
                  </a:ext>
                </a:extLst>
              </p:cNvPr>
              <p:cNvSpPr/>
              <p:nvPr/>
            </p:nvSpPr>
            <p:spPr>
              <a:xfrm rot="11272197">
                <a:off x="5791200" y="4713365"/>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3" name="Group 342">
              <a:extLst>
                <a:ext uri="{FF2B5EF4-FFF2-40B4-BE49-F238E27FC236}">
                  <a16:creationId xmlns:a16="http://schemas.microsoft.com/office/drawing/2014/main" id="{9BC7A248-193B-B742-88AF-4C599493C6ED}"/>
                </a:ext>
              </a:extLst>
            </p:cNvPr>
            <p:cNvGrpSpPr/>
            <p:nvPr/>
          </p:nvGrpSpPr>
          <p:grpSpPr>
            <a:xfrm rot="13589202">
              <a:off x="1798680" y="3170246"/>
              <a:ext cx="228535" cy="330481"/>
              <a:chOff x="4493120" y="4093618"/>
              <a:chExt cx="228535" cy="330481"/>
            </a:xfrm>
          </p:grpSpPr>
          <p:sp>
            <p:nvSpPr>
              <p:cNvPr id="344" name="Oval 343">
                <a:extLst>
                  <a:ext uri="{FF2B5EF4-FFF2-40B4-BE49-F238E27FC236}">
                    <a16:creationId xmlns:a16="http://schemas.microsoft.com/office/drawing/2014/main" id="{65E43FC4-2D39-3C4D-8DBA-CBC26C2A0DFF}"/>
                  </a:ext>
                </a:extLst>
              </p:cNvPr>
              <p:cNvSpPr/>
              <p:nvPr/>
            </p:nvSpPr>
            <p:spPr>
              <a:xfrm rot="11272197">
                <a:off x="4493120" y="4348499"/>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9FD8997D-CCE3-3346-9795-53DACC68F245}"/>
                  </a:ext>
                </a:extLst>
              </p:cNvPr>
              <p:cNvSpPr/>
              <p:nvPr/>
            </p:nvSpPr>
            <p:spPr>
              <a:xfrm rot="11272197">
                <a:off x="4645455" y="4243511"/>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6D849A6A-2942-D84C-9CDA-DD1D12C54B4D}"/>
                  </a:ext>
                </a:extLst>
              </p:cNvPr>
              <p:cNvSpPr/>
              <p:nvPr/>
            </p:nvSpPr>
            <p:spPr>
              <a:xfrm rot="11272197">
                <a:off x="4533355" y="4093618"/>
                <a:ext cx="76200" cy="75600"/>
              </a:xfrm>
              <a:prstGeom prst="ellipse">
                <a:avLst/>
              </a:prstGeom>
              <a:solidFill>
                <a:schemeClr val="bg2">
                  <a:lumMod val="10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7" name="Straight Connector 346">
                <a:extLst>
                  <a:ext uri="{FF2B5EF4-FFF2-40B4-BE49-F238E27FC236}">
                    <a16:creationId xmlns:a16="http://schemas.microsoft.com/office/drawing/2014/main" id="{D8D09866-91C3-2A45-88D5-15D49A9CFB84}"/>
                  </a:ext>
                </a:extLst>
              </p:cNvPr>
              <p:cNvCxnSpPr/>
              <p:nvPr/>
            </p:nvCxnSpPr>
            <p:spPr>
              <a:xfrm rot="11272197" flipH="1">
                <a:off x="4539259" y="4269419"/>
                <a:ext cx="133351" cy="126606"/>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cxnSp>
            <p:nvCxnSpPr>
              <p:cNvPr id="348" name="Straight Connector 347">
                <a:extLst>
                  <a:ext uri="{FF2B5EF4-FFF2-40B4-BE49-F238E27FC236}">
                    <a16:creationId xmlns:a16="http://schemas.microsoft.com/office/drawing/2014/main" id="{18CE5D46-F5B5-B348-AF76-D006D104D576}"/>
                  </a:ext>
                </a:extLst>
              </p:cNvPr>
              <p:cNvCxnSpPr/>
              <p:nvPr/>
            </p:nvCxnSpPr>
            <p:spPr>
              <a:xfrm rot="11272197" flipH="1" flipV="1">
                <a:off x="4556599" y="4139915"/>
                <a:ext cx="133350" cy="134720"/>
              </a:xfrm>
              <a:prstGeom prst="line">
                <a:avLst/>
              </a:prstGeom>
              <a:ln w="127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grpSp>
      </p:grpSp>
      <p:grpSp>
        <p:nvGrpSpPr>
          <p:cNvPr id="179" name="Group 178">
            <a:extLst>
              <a:ext uri="{FF2B5EF4-FFF2-40B4-BE49-F238E27FC236}">
                <a16:creationId xmlns:a16="http://schemas.microsoft.com/office/drawing/2014/main" id="{7EC05154-3993-0E4D-9982-9D6F14887BF1}"/>
              </a:ext>
            </a:extLst>
          </p:cNvPr>
          <p:cNvGrpSpPr/>
          <p:nvPr/>
        </p:nvGrpSpPr>
        <p:grpSpPr>
          <a:xfrm>
            <a:off x="4381187" y="3622779"/>
            <a:ext cx="2291868" cy="1560949"/>
            <a:chOff x="4381187" y="3622779"/>
            <a:chExt cx="2291868" cy="1560949"/>
          </a:xfrm>
        </p:grpSpPr>
        <p:cxnSp>
          <p:nvCxnSpPr>
            <p:cNvPr id="13" name="Straight Arrow Connector 12">
              <a:extLst>
                <a:ext uri="{FF2B5EF4-FFF2-40B4-BE49-F238E27FC236}">
                  <a16:creationId xmlns:a16="http://schemas.microsoft.com/office/drawing/2014/main" id="{C150485F-22B2-B145-A574-8CCD33167AD1}"/>
                </a:ext>
              </a:extLst>
            </p:cNvPr>
            <p:cNvCxnSpPr>
              <a:cxnSpLocks/>
            </p:cNvCxnSpPr>
            <p:nvPr/>
          </p:nvCxnSpPr>
          <p:spPr>
            <a:xfrm>
              <a:off x="4431864" y="4456948"/>
              <a:ext cx="2241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9C31D86-61B8-3548-9D34-C6E78C3139E4}"/>
                </a:ext>
              </a:extLst>
            </p:cNvPr>
            <p:cNvSpPr txBox="1"/>
            <p:nvPr/>
          </p:nvSpPr>
          <p:spPr>
            <a:xfrm>
              <a:off x="4381187" y="3622779"/>
              <a:ext cx="2282276" cy="461665"/>
            </a:xfrm>
            <a:prstGeom prst="rect">
              <a:avLst/>
            </a:prstGeom>
            <a:noFill/>
          </p:spPr>
          <p:txBody>
            <a:bodyPr wrap="square" rtlCol="0">
              <a:spAutoFit/>
            </a:bodyPr>
            <a:lstStyle/>
            <a:p>
              <a:pPr algn="ctr"/>
              <a:r>
                <a:rPr lang="en-GB" sz="2400" b="1" dirty="0" err="1">
                  <a:solidFill>
                    <a:srgbClr val="0070C0"/>
                  </a:solidFill>
                  <a:latin typeface="PT Sans" panose="020B0503020203020204" pitchFamily="34" charset="77"/>
                </a:rPr>
                <a:t>Blöchl</a:t>
              </a:r>
              <a:r>
                <a:rPr lang="en-GB" sz="2400" b="1" dirty="0">
                  <a:solidFill>
                    <a:srgbClr val="0070C0"/>
                  </a:solidFill>
                  <a:latin typeface="PT Sans" panose="020B0503020203020204" pitchFamily="34" charset="77"/>
                </a:rPr>
                <a:t> scheme</a:t>
              </a:r>
            </a:p>
          </p:txBody>
        </p:sp>
        <p:sp>
          <p:nvSpPr>
            <p:cNvPr id="593" name="TextBox 592">
              <a:extLst>
                <a:ext uri="{FF2B5EF4-FFF2-40B4-BE49-F238E27FC236}">
                  <a16:creationId xmlns:a16="http://schemas.microsoft.com/office/drawing/2014/main" id="{C1C9335E-09F2-164B-988B-B1237E9B193C}"/>
                </a:ext>
              </a:extLst>
            </p:cNvPr>
            <p:cNvSpPr txBox="1"/>
            <p:nvPr/>
          </p:nvSpPr>
          <p:spPr>
            <a:xfrm>
              <a:off x="4579708" y="4537397"/>
              <a:ext cx="1921043" cy="646331"/>
            </a:xfrm>
            <a:prstGeom prst="rect">
              <a:avLst/>
            </a:prstGeom>
            <a:noFill/>
          </p:spPr>
          <p:txBody>
            <a:bodyPr wrap="square" rtlCol="0">
              <a:spAutoFit/>
            </a:bodyPr>
            <a:lstStyle/>
            <a:p>
              <a:pPr algn="ctr"/>
              <a:r>
                <a:rPr lang="en-GB" dirty="0">
                  <a:latin typeface="PT Sans" panose="020B0503020203020204" pitchFamily="34" charset="77"/>
                </a:rPr>
                <a:t>De-coupling &amp; Re-coupling</a:t>
              </a:r>
            </a:p>
          </p:txBody>
        </p:sp>
      </p:grpSp>
      <p:grpSp>
        <p:nvGrpSpPr>
          <p:cNvPr id="178" name="Group 177">
            <a:extLst>
              <a:ext uri="{FF2B5EF4-FFF2-40B4-BE49-F238E27FC236}">
                <a16:creationId xmlns:a16="http://schemas.microsoft.com/office/drawing/2014/main" id="{D7C07EF3-ED1A-FA48-A646-4D8DDB519983}"/>
              </a:ext>
            </a:extLst>
          </p:cNvPr>
          <p:cNvGrpSpPr/>
          <p:nvPr/>
        </p:nvGrpSpPr>
        <p:grpSpPr>
          <a:xfrm>
            <a:off x="6842756" y="2862000"/>
            <a:ext cx="5294877" cy="3240526"/>
            <a:chOff x="6842756" y="2862000"/>
            <a:chExt cx="5294877" cy="3240526"/>
          </a:xfrm>
        </p:grpSpPr>
        <p:pic>
          <p:nvPicPr>
            <p:cNvPr id="460" name="Picture 459" descr="A circuit board&#10;&#10;Description automatically generated">
              <a:extLst>
                <a:ext uri="{FF2B5EF4-FFF2-40B4-BE49-F238E27FC236}">
                  <a16:creationId xmlns:a16="http://schemas.microsoft.com/office/drawing/2014/main" id="{B6C4531A-EF1B-3D49-A9A6-AA48ED3A8D73}"/>
                </a:ext>
              </a:extLst>
            </p:cNvPr>
            <p:cNvPicPr>
              <a:picLocks noChangeAspect="1"/>
            </p:cNvPicPr>
            <p:nvPr/>
          </p:nvPicPr>
          <p:blipFill>
            <a:blip r:embed="rId3"/>
            <a:stretch>
              <a:fillRect/>
            </a:stretch>
          </p:blipFill>
          <p:spPr>
            <a:xfrm>
              <a:off x="8600483" y="3942000"/>
              <a:ext cx="1771200" cy="1080000"/>
            </a:xfrm>
            <a:prstGeom prst="rect">
              <a:avLst/>
            </a:prstGeom>
          </p:spPr>
        </p:pic>
        <p:pic>
          <p:nvPicPr>
            <p:cNvPr id="594" name="Picture 593" descr="A circuit board&#10;&#10;Description automatically generated">
              <a:extLst>
                <a:ext uri="{FF2B5EF4-FFF2-40B4-BE49-F238E27FC236}">
                  <a16:creationId xmlns:a16="http://schemas.microsoft.com/office/drawing/2014/main" id="{1997AD7F-717B-A744-ACBC-CAEB551C244D}"/>
                </a:ext>
              </a:extLst>
            </p:cNvPr>
            <p:cNvPicPr>
              <a:picLocks noChangeAspect="1"/>
            </p:cNvPicPr>
            <p:nvPr/>
          </p:nvPicPr>
          <p:blipFill>
            <a:blip r:embed="rId3">
              <a:alphaModFix amt="20000"/>
            </a:blip>
            <a:stretch>
              <a:fillRect/>
            </a:stretch>
          </p:blipFill>
          <p:spPr>
            <a:xfrm>
              <a:off x="6842756" y="3942526"/>
              <a:ext cx="1771200" cy="1080000"/>
            </a:xfrm>
            <a:prstGeom prst="rect">
              <a:avLst/>
            </a:prstGeom>
          </p:spPr>
        </p:pic>
        <p:pic>
          <p:nvPicPr>
            <p:cNvPr id="597" name="Picture 596" descr="A circuit board&#10;&#10;Description automatically generated">
              <a:extLst>
                <a:ext uri="{FF2B5EF4-FFF2-40B4-BE49-F238E27FC236}">
                  <a16:creationId xmlns:a16="http://schemas.microsoft.com/office/drawing/2014/main" id="{478811A0-D9BB-ED4F-88F4-52BC223A1491}"/>
                </a:ext>
              </a:extLst>
            </p:cNvPr>
            <p:cNvPicPr>
              <a:picLocks noChangeAspect="1"/>
            </p:cNvPicPr>
            <p:nvPr/>
          </p:nvPicPr>
          <p:blipFill>
            <a:blip r:embed="rId3">
              <a:alphaModFix amt="20000"/>
            </a:blip>
            <a:stretch>
              <a:fillRect/>
            </a:stretch>
          </p:blipFill>
          <p:spPr>
            <a:xfrm>
              <a:off x="6842756" y="5022000"/>
              <a:ext cx="1771200" cy="1080000"/>
            </a:xfrm>
            <a:prstGeom prst="rect">
              <a:avLst/>
            </a:prstGeom>
          </p:spPr>
        </p:pic>
        <p:pic>
          <p:nvPicPr>
            <p:cNvPr id="598" name="Picture 597" descr="A circuit board&#10;&#10;Description automatically generated">
              <a:extLst>
                <a:ext uri="{FF2B5EF4-FFF2-40B4-BE49-F238E27FC236}">
                  <a16:creationId xmlns:a16="http://schemas.microsoft.com/office/drawing/2014/main" id="{F4F3276D-08FE-524A-9A19-7BF98C8F19A8}"/>
                </a:ext>
              </a:extLst>
            </p:cNvPr>
            <p:cNvPicPr>
              <a:picLocks noChangeAspect="1"/>
            </p:cNvPicPr>
            <p:nvPr/>
          </p:nvPicPr>
          <p:blipFill>
            <a:blip r:embed="rId3">
              <a:alphaModFix amt="20000"/>
            </a:blip>
            <a:stretch>
              <a:fillRect/>
            </a:stretch>
          </p:blipFill>
          <p:spPr>
            <a:xfrm>
              <a:off x="8600483" y="5022526"/>
              <a:ext cx="1771200" cy="1080000"/>
            </a:xfrm>
            <a:prstGeom prst="rect">
              <a:avLst/>
            </a:prstGeom>
          </p:spPr>
        </p:pic>
        <p:pic>
          <p:nvPicPr>
            <p:cNvPr id="599" name="Picture 598" descr="A circuit board&#10;&#10;Description automatically generated">
              <a:extLst>
                <a:ext uri="{FF2B5EF4-FFF2-40B4-BE49-F238E27FC236}">
                  <a16:creationId xmlns:a16="http://schemas.microsoft.com/office/drawing/2014/main" id="{CC201C72-B2B3-F74B-A078-497C25565157}"/>
                </a:ext>
              </a:extLst>
            </p:cNvPr>
            <p:cNvPicPr>
              <a:picLocks noChangeAspect="1"/>
            </p:cNvPicPr>
            <p:nvPr/>
          </p:nvPicPr>
          <p:blipFill>
            <a:blip r:embed="rId3">
              <a:alphaModFix amt="20000"/>
            </a:blip>
            <a:stretch>
              <a:fillRect/>
            </a:stretch>
          </p:blipFill>
          <p:spPr>
            <a:xfrm>
              <a:off x="6842756" y="2862000"/>
              <a:ext cx="1771200" cy="1080000"/>
            </a:xfrm>
            <a:prstGeom prst="rect">
              <a:avLst/>
            </a:prstGeom>
          </p:spPr>
        </p:pic>
        <p:pic>
          <p:nvPicPr>
            <p:cNvPr id="600" name="Picture 599" descr="A circuit board&#10;&#10;Description automatically generated">
              <a:extLst>
                <a:ext uri="{FF2B5EF4-FFF2-40B4-BE49-F238E27FC236}">
                  <a16:creationId xmlns:a16="http://schemas.microsoft.com/office/drawing/2014/main" id="{3D6F6849-30F3-B74C-A56B-DE610ED385AF}"/>
                </a:ext>
              </a:extLst>
            </p:cNvPr>
            <p:cNvPicPr>
              <a:picLocks noChangeAspect="1"/>
            </p:cNvPicPr>
            <p:nvPr/>
          </p:nvPicPr>
          <p:blipFill>
            <a:blip r:embed="rId3">
              <a:alphaModFix amt="20000"/>
            </a:blip>
            <a:stretch>
              <a:fillRect/>
            </a:stretch>
          </p:blipFill>
          <p:spPr>
            <a:xfrm>
              <a:off x="8600483" y="2862000"/>
              <a:ext cx="1771200" cy="1080000"/>
            </a:xfrm>
            <a:prstGeom prst="rect">
              <a:avLst/>
            </a:prstGeom>
          </p:spPr>
        </p:pic>
        <p:pic>
          <p:nvPicPr>
            <p:cNvPr id="601" name="Picture 600" descr="A circuit board&#10;&#10;Description automatically generated">
              <a:extLst>
                <a:ext uri="{FF2B5EF4-FFF2-40B4-BE49-F238E27FC236}">
                  <a16:creationId xmlns:a16="http://schemas.microsoft.com/office/drawing/2014/main" id="{5590B50E-6435-9D4F-87B1-E30CDBC38B93}"/>
                </a:ext>
              </a:extLst>
            </p:cNvPr>
            <p:cNvPicPr>
              <a:picLocks noChangeAspect="1"/>
            </p:cNvPicPr>
            <p:nvPr/>
          </p:nvPicPr>
          <p:blipFill>
            <a:blip r:embed="rId3">
              <a:alphaModFix amt="20000"/>
            </a:blip>
            <a:stretch>
              <a:fillRect/>
            </a:stretch>
          </p:blipFill>
          <p:spPr>
            <a:xfrm>
              <a:off x="10366433" y="3942000"/>
              <a:ext cx="1771200" cy="1080000"/>
            </a:xfrm>
            <a:prstGeom prst="rect">
              <a:avLst/>
            </a:prstGeom>
          </p:spPr>
        </p:pic>
        <p:pic>
          <p:nvPicPr>
            <p:cNvPr id="602" name="Picture 601" descr="A circuit board&#10;&#10;Description automatically generated">
              <a:extLst>
                <a:ext uri="{FF2B5EF4-FFF2-40B4-BE49-F238E27FC236}">
                  <a16:creationId xmlns:a16="http://schemas.microsoft.com/office/drawing/2014/main" id="{C08CCEDB-3A0D-5F45-9462-9C02934B9F15}"/>
                </a:ext>
              </a:extLst>
            </p:cNvPr>
            <p:cNvPicPr>
              <a:picLocks noChangeAspect="1"/>
            </p:cNvPicPr>
            <p:nvPr/>
          </p:nvPicPr>
          <p:blipFill>
            <a:blip r:embed="rId3">
              <a:alphaModFix amt="20000"/>
            </a:blip>
            <a:stretch>
              <a:fillRect/>
            </a:stretch>
          </p:blipFill>
          <p:spPr>
            <a:xfrm>
              <a:off x="10366433" y="5022526"/>
              <a:ext cx="1771200" cy="1080000"/>
            </a:xfrm>
            <a:prstGeom prst="rect">
              <a:avLst/>
            </a:prstGeom>
          </p:spPr>
        </p:pic>
        <p:pic>
          <p:nvPicPr>
            <p:cNvPr id="603" name="Picture 602" descr="A circuit board&#10;&#10;Description automatically generated">
              <a:extLst>
                <a:ext uri="{FF2B5EF4-FFF2-40B4-BE49-F238E27FC236}">
                  <a16:creationId xmlns:a16="http://schemas.microsoft.com/office/drawing/2014/main" id="{AA2E2619-DF04-4B4E-9C70-D86F61DF6969}"/>
                </a:ext>
              </a:extLst>
            </p:cNvPr>
            <p:cNvPicPr>
              <a:picLocks noChangeAspect="1"/>
            </p:cNvPicPr>
            <p:nvPr/>
          </p:nvPicPr>
          <p:blipFill>
            <a:blip r:embed="rId3">
              <a:alphaModFix amt="20000"/>
            </a:blip>
            <a:stretch>
              <a:fillRect/>
            </a:stretch>
          </p:blipFill>
          <p:spPr>
            <a:xfrm>
              <a:off x="10366433" y="2862000"/>
              <a:ext cx="1771200" cy="1080000"/>
            </a:xfrm>
            <a:prstGeom prst="rect">
              <a:avLst/>
            </a:prstGeom>
          </p:spPr>
        </p:pic>
      </p:grpSp>
      <p:sp>
        <p:nvSpPr>
          <p:cNvPr id="606" name="Rectangle 605">
            <a:extLst>
              <a:ext uri="{FF2B5EF4-FFF2-40B4-BE49-F238E27FC236}">
                <a16:creationId xmlns:a16="http://schemas.microsoft.com/office/drawing/2014/main" id="{971B9277-D62E-6742-B8CD-A949CB96D94C}"/>
              </a:ext>
            </a:extLst>
          </p:cNvPr>
          <p:cNvSpPr/>
          <p:nvPr/>
        </p:nvSpPr>
        <p:spPr>
          <a:xfrm>
            <a:off x="2133732" y="6148085"/>
            <a:ext cx="6582771" cy="253274"/>
          </a:xfrm>
          <a:prstGeom prst="rect">
            <a:avLst/>
          </a:prstGeom>
        </p:spPr>
        <p:txBody>
          <a:bodyPr wrap="square">
            <a:spAutoFit/>
          </a:bodyPr>
          <a:lstStyle/>
          <a:p>
            <a:pPr defTabSz="457200">
              <a:lnSpc>
                <a:spcPct val="150000"/>
              </a:lnSpc>
              <a:buSzPct val="100000"/>
              <a:defRPr sz="1600">
                <a:latin typeface="Helvetica Neue"/>
                <a:ea typeface="Helvetica Neue"/>
                <a:cs typeface="Helvetica Neue"/>
                <a:sym typeface="Helvetica Neue"/>
              </a:defRPr>
            </a:pPr>
            <a:r>
              <a:rPr lang="en-GB" sz="800" dirty="0" err="1">
                <a:solidFill>
                  <a:schemeClr val="tx1">
                    <a:lumMod val="50000"/>
                    <a:lumOff val="50000"/>
                  </a:schemeClr>
                </a:solidFill>
              </a:rPr>
              <a:t>Laino</a:t>
            </a:r>
            <a:r>
              <a:rPr lang="en-GB" sz="800" dirty="0">
                <a:solidFill>
                  <a:schemeClr val="tx1">
                    <a:lumMod val="50000"/>
                    <a:lumOff val="50000"/>
                  </a:schemeClr>
                </a:solidFill>
              </a:rPr>
              <a:t>, T; Mohamed, F; </a:t>
            </a:r>
            <a:r>
              <a:rPr lang="en-GB" sz="800" dirty="0" err="1">
                <a:solidFill>
                  <a:schemeClr val="tx1">
                    <a:lumMod val="50000"/>
                    <a:lumOff val="50000"/>
                  </a:schemeClr>
                </a:solidFill>
              </a:rPr>
              <a:t>Laio</a:t>
            </a:r>
            <a:r>
              <a:rPr lang="en-GB" sz="800" dirty="0">
                <a:solidFill>
                  <a:schemeClr val="tx1">
                    <a:lumMod val="50000"/>
                    <a:lumOff val="50000"/>
                  </a:schemeClr>
                </a:solidFill>
              </a:rPr>
              <a:t>, A; </a:t>
            </a:r>
            <a:r>
              <a:rPr lang="en-GB" sz="800" dirty="0" err="1">
                <a:solidFill>
                  <a:schemeClr val="tx1">
                    <a:lumMod val="50000"/>
                    <a:lumOff val="50000"/>
                  </a:schemeClr>
                </a:solidFill>
              </a:rPr>
              <a:t>Parrinello</a:t>
            </a:r>
            <a:r>
              <a:rPr lang="en-GB" sz="800" dirty="0">
                <a:solidFill>
                  <a:schemeClr val="tx1">
                    <a:lumMod val="50000"/>
                    <a:lumOff val="50000"/>
                  </a:schemeClr>
                </a:solidFill>
              </a:rPr>
              <a:t>, M. </a:t>
            </a:r>
            <a:r>
              <a:rPr lang="en-GB" sz="800" u="sng" dirty="0">
                <a:solidFill>
                  <a:schemeClr val="tx1">
                    <a:lumMod val="50000"/>
                    <a:lumOff val="50000"/>
                  </a:schemeClr>
                </a:solidFill>
                <a:uFill>
                  <a:solidFill>
                    <a:srgbClr val="0563C1"/>
                  </a:solidFill>
                </a:uFill>
                <a:hlinkClick r:id="rId4">
                  <a:extLst>
                    <a:ext uri="{A12FA001-AC4F-418D-AE19-62706E023703}">
                      <ahyp:hlinkClr xmlns:ahyp="http://schemas.microsoft.com/office/drawing/2018/hyperlinkcolor" val="tx"/>
                    </a:ext>
                  </a:extLst>
                </a:hlinkClick>
              </a:rPr>
              <a:t>JOURNAL OF CHEMICAL THEORY AND COMPUTATION, 1 (6), 1176-1184 (2005).</a:t>
            </a:r>
            <a:r>
              <a:rPr lang="en-GB" sz="800" dirty="0">
                <a:solidFill>
                  <a:schemeClr val="tx1">
                    <a:lumMod val="50000"/>
                    <a:lumOff val="50000"/>
                  </a:schemeClr>
                </a:solidFill>
              </a:rPr>
              <a:t> </a:t>
            </a:r>
          </a:p>
        </p:txBody>
      </p:sp>
      <p:sp>
        <p:nvSpPr>
          <p:cNvPr id="159" name="TextBox 158">
            <a:extLst>
              <a:ext uri="{FF2B5EF4-FFF2-40B4-BE49-F238E27FC236}">
                <a16:creationId xmlns:a16="http://schemas.microsoft.com/office/drawing/2014/main" id="{4781FB10-3199-4D20-B436-EF5840169A04}"/>
              </a:ext>
            </a:extLst>
          </p:cNvPr>
          <p:cNvSpPr txBox="1"/>
          <p:nvPr/>
        </p:nvSpPr>
        <p:spPr>
          <a:xfrm>
            <a:off x="699190" y="1408712"/>
            <a:ext cx="10572933" cy="430887"/>
          </a:xfrm>
          <a:prstGeom prst="rect">
            <a:avLst/>
          </a:prstGeom>
          <a:noFill/>
        </p:spPr>
        <p:txBody>
          <a:bodyPr wrap="square">
            <a:spAutoFit/>
          </a:bodyPr>
          <a:lstStyle/>
          <a:p>
            <a:pPr marL="342900" indent="-342900">
              <a:buFont typeface="Wingdings" panose="05000000000000000000" pitchFamily="2" charset="2"/>
              <a:buChar char="§"/>
            </a:pPr>
            <a:r>
              <a:rPr lang="en-GB" sz="2200" dirty="0">
                <a:latin typeface="PT Sans" panose="020B0503020203020204"/>
              </a:rPr>
              <a:t>QM-QM periodic interactions are threated efficiently with Quickstep</a:t>
            </a:r>
          </a:p>
        </p:txBody>
      </p:sp>
      <p:sp>
        <p:nvSpPr>
          <p:cNvPr id="161" name="TextBox 160">
            <a:extLst>
              <a:ext uri="{FF2B5EF4-FFF2-40B4-BE49-F238E27FC236}">
                <a16:creationId xmlns:a16="http://schemas.microsoft.com/office/drawing/2014/main" id="{C1217B0A-B92D-41DE-9A4E-91A7F3647878}"/>
              </a:ext>
            </a:extLst>
          </p:cNvPr>
          <p:cNvSpPr txBox="1"/>
          <p:nvPr/>
        </p:nvSpPr>
        <p:spPr>
          <a:xfrm>
            <a:off x="699190" y="1785572"/>
            <a:ext cx="11072813" cy="769441"/>
          </a:xfrm>
          <a:prstGeom prst="rect">
            <a:avLst/>
          </a:prstGeom>
          <a:noFill/>
        </p:spPr>
        <p:txBody>
          <a:bodyPr wrap="square">
            <a:spAutoFit/>
          </a:bodyPr>
          <a:lstStyle/>
          <a:p>
            <a:pPr marL="342900" indent="-342900">
              <a:buFont typeface="Wingdings" panose="05000000000000000000" pitchFamily="2" charset="2"/>
              <a:buChar char="§"/>
            </a:pPr>
            <a:r>
              <a:rPr lang="en-GB" sz="2200" dirty="0">
                <a:latin typeface="PT Sans" panose="020B0503020203020204"/>
              </a:rPr>
              <a:t>Unless the QM and MM box have same dimensions the QM images over PBC will have incorrect periodicity</a:t>
            </a:r>
          </a:p>
        </p:txBody>
      </p:sp>
      <p:sp>
        <p:nvSpPr>
          <p:cNvPr id="6" name="TextBox 5">
            <a:extLst>
              <a:ext uri="{FF2B5EF4-FFF2-40B4-BE49-F238E27FC236}">
                <a16:creationId xmlns:a16="http://schemas.microsoft.com/office/drawing/2014/main" id="{25DA1235-DF94-468C-B421-0F39A50714DB}"/>
              </a:ext>
            </a:extLst>
          </p:cNvPr>
          <p:cNvSpPr txBox="1"/>
          <p:nvPr/>
        </p:nvSpPr>
        <p:spPr>
          <a:xfrm>
            <a:off x="699190" y="2480819"/>
            <a:ext cx="10572933" cy="430887"/>
          </a:xfrm>
          <a:prstGeom prst="rect">
            <a:avLst/>
          </a:prstGeom>
          <a:noFill/>
        </p:spPr>
        <p:txBody>
          <a:bodyPr wrap="square">
            <a:spAutoFit/>
          </a:bodyPr>
          <a:lstStyle/>
          <a:p>
            <a:pPr marL="342900" indent="-342900">
              <a:buFont typeface="Wingdings" panose="05000000000000000000" pitchFamily="2" charset="2"/>
              <a:buChar char="§"/>
            </a:pPr>
            <a:r>
              <a:rPr lang="en-GB" sz="2200" dirty="0" err="1">
                <a:latin typeface="PT Sans" panose="020B0503020203020204"/>
              </a:rPr>
              <a:t>Blöchl</a:t>
            </a:r>
            <a:r>
              <a:rPr lang="en-GB" sz="2200" dirty="0">
                <a:latin typeface="PT Sans" panose="020B0503020203020204"/>
              </a:rPr>
              <a:t> scheme is used in CP2K to restore full system box periodicity</a:t>
            </a:r>
          </a:p>
        </p:txBody>
      </p:sp>
      <p:sp>
        <p:nvSpPr>
          <p:cNvPr id="7" name="TextBox 6">
            <a:extLst>
              <a:ext uri="{FF2B5EF4-FFF2-40B4-BE49-F238E27FC236}">
                <a16:creationId xmlns:a16="http://schemas.microsoft.com/office/drawing/2014/main" id="{48D0E0AD-1496-4164-96F2-9564C2614EA9}"/>
              </a:ext>
            </a:extLst>
          </p:cNvPr>
          <p:cNvSpPr txBox="1"/>
          <p:nvPr/>
        </p:nvSpPr>
        <p:spPr>
          <a:xfrm>
            <a:off x="699190" y="1008699"/>
            <a:ext cx="11174668" cy="430887"/>
          </a:xfrm>
          <a:prstGeom prst="rect">
            <a:avLst/>
          </a:prstGeom>
          <a:noFill/>
        </p:spPr>
        <p:txBody>
          <a:bodyPr wrap="square">
            <a:spAutoFit/>
          </a:bodyPr>
          <a:lstStyle/>
          <a:p>
            <a:pPr marL="342900" indent="-342900">
              <a:buFont typeface="Wingdings" panose="05000000000000000000" pitchFamily="2" charset="2"/>
              <a:buChar char="§"/>
            </a:pPr>
            <a:r>
              <a:rPr lang="en-GB" sz="2200" dirty="0">
                <a:latin typeface="PT Sans" panose="020B0503020203020204"/>
              </a:rPr>
              <a:t>GEEP projects electrostatic potential from point charges onto the multi-grid of QM box</a:t>
            </a:r>
          </a:p>
        </p:txBody>
      </p:sp>
      <p:pic>
        <p:nvPicPr>
          <p:cNvPr id="16" name="Рисунок 15">
            <a:extLst>
              <a:ext uri="{FF2B5EF4-FFF2-40B4-BE49-F238E27FC236}">
                <a16:creationId xmlns:a16="http://schemas.microsoft.com/office/drawing/2014/main" id="{4A85201D-6EF0-41F5-951F-D6C63D48D41D}"/>
              </a:ext>
            </a:extLst>
          </p:cNvPr>
          <p:cNvPicPr>
            <a:picLocks noChangeAspect="1"/>
          </p:cNvPicPr>
          <p:nvPr/>
        </p:nvPicPr>
        <p:blipFill>
          <a:blip r:embed="rId5"/>
          <a:stretch>
            <a:fillRect/>
          </a:stretch>
        </p:blipFill>
        <p:spPr>
          <a:xfrm>
            <a:off x="1798040" y="3946801"/>
            <a:ext cx="1218571" cy="991466"/>
          </a:xfrm>
          <a:prstGeom prst="rect">
            <a:avLst/>
          </a:prstGeom>
        </p:spPr>
      </p:pic>
    </p:spTree>
    <p:extLst>
      <p:ext uri="{BB962C8B-B14F-4D97-AF65-F5344CB8AC3E}">
        <p14:creationId xmlns:p14="http://schemas.microsoft.com/office/powerpoint/2010/main" val="119850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1"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C9EA-30EE-3649-B47C-64A6858F3327}"/>
              </a:ext>
            </a:extLst>
          </p:cNvPr>
          <p:cNvSpPr>
            <a:spLocks noGrp="1"/>
          </p:cNvSpPr>
          <p:nvPr>
            <p:ph type="title"/>
          </p:nvPr>
        </p:nvSpPr>
        <p:spPr/>
        <p:txBody>
          <a:bodyPr/>
          <a:lstStyle/>
          <a:p>
            <a:pPr algn="l"/>
            <a:r>
              <a:rPr lang="en-GB" b="1" dirty="0"/>
              <a:t>Setup a QM/MM calculation</a:t>
            </a:r>
          </a:p>
        </p:txBody>
      </p:sp>
      <p:sp>
        <p:nvSpPr>
          <p:cNvPr id="4" name="Slide Number Placeholder 3">
            <a:extLst>
              <a:ext uri="{FF2B5EF4-FFF2-40B4-BE49-F238E27FC236}">
                <a16:creationId xmlns:a16="http://schemas.microsoft.com/office/drawing/2014/main" id="{6895953C-E9A1-2049-A853-E72369F4F786}"/>
              </a:ext>
            </a:extLst>
          </p:cNvPr>
          <p:cNvSpPr>
            <a:spLocks noGrp="1"/>
          </p:cNvSpPr>
          <p:nvPr>
            <p:ph type="sldNum" sz="quarter" idx="12"/>
          </p:nvPr>
        </p:nvSpPr>
        <p:spPr/>
        <p:txBody>
          <a:bodyPr/>
          <a:lstStyle/>
          <a:p>
            <a:fld id="{652FD0A2-323C-544B-81C5-8198DDC55B73}" type="slidenum">
              <a:rPr lang="en-US" smtClean="0"/>
              <a:pPr/>
              <a:t>5</a:t>
            </a:fld>
            <a:endParaRPr lang="en-US" dirty="0"/>
          </a:p>
        </p:txBody>
      </p:sp>
      <p:sp>
        <p:nvSpPr>
          <p:cNvPr id="5" name="Rounded Rectangle 4">
            <a:extLst>
              <a:ext uri="{FF2B5EF4-FFF2-40B4-BE49-F238E27FC236}">
                <a16:creationId xmlns:a16="http://schemas.microsoft.com/office/drawing/2014/main" id="{5112DE42-7D7D-0D40-9744-B18788537D8F}"/>
              </a:ext>
            </a:extLst>
          </p:cNvPr>
          <p:cNvSpPr/>
          <p:nvPr/>
        </p:nvSpPr>
        <p:spPr>
          <a:xfrm>
            <a:off x="542925" y="3201343"/>
            <a:ext cx="198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SYSTEM SETUP</a:t>
            </a:r>
          </a:p>
        </p:txBody>
      </p:sp>
      <p:sp>
        <p:nvSpPr>
          <p:cNvPr id="7" name="Rounded Rectangle 6">
            <a:extLst>
              <a:ext uri="{FF2B5EF4-FFF2-40B4-BE49-F238E27FC236}">
                <a16:creationId xmlns:a16="http://schemas.microsoft.com/office/drawing/2014/main" id="{3F37E1C0-0B36-EF44-987D-5C743D7F857B}"/>
              </a:ext>
            </a:extLst>
          </p:cNvPr>
          <p:cNvSpPr/>
          <p:nvPr/>
        </p:nvSpPr>
        <p:spPr>
          <a:xfrm>
            <a:off x="3449757" y="3201344"/>
            <a:ext cx="198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MD SIMULATIONS</a:t>
            </a:r>
          </a:p>
        </p:txBody>
      </p:sp>
      <p:sp>
        <p:nvSpPr>
          <p:cNvPr id="8" name="Rounded Rectangle 7">
            <a:extLst>
              <a:ext uri="{FF2B5EF4-FFF2-40B4-BE49-F238E27FC236}">
                <a16:creationId xmlns:a16="http://schemas.microsoft.com/office/drawing/2014/main" id="{F9B763E6-1746-8946-A011-20077DD84F40}"/>
              </a:ext>
            </a:extLst>
          </p:cNvPr>
          <p:cNvSpPr/>
          <p:nvPr/>
        </p:nvSpPr>
        <p:spPr>
          <a:xfrm>
            <a:off x="542925" y="4353484"/>
            <a:ext cx="1980000" cy="1547999"/>
          </a:xfrm>
          <a:prstGeom prst="round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GB" sz="1400" dirty="0">
                <a:solidFill>
                  <a:srgbClr val="002060"/>
                </a:solidFill>
              </a:rPr>
              <a:t>- Missing residues</a:t>
            </a:r>
          </a:p>
          <a:p>
            <a:r>
              <a:rPr lang="en-GB" sz="1400" dirty="0">
                <a:solidFill>
                  <a:srgbClr val="002060"/>
                </a:solidFill>
              </a:rPr>
              <a:t>- Residue protonation</a:t>
            </a:r>
          </a:p>
          <a:p>
            <a:r>
              <a:rPr lang="en-GB" sz="1400" dirty="0">
                <a:solidFill>
                  <a:srgbClr val="002060"/>
                </a:solidFill>
              </a:rPr>
              <a:t>- pdb2gmx</a:t>
            </a:r>
          </a:p>
          <a:p>
            <a:r>
              <a:rPr lang="en-GB" sz="1400" dirty="0">
                <a:solidFill>
                  <a:srgbClr val="002060"/>
                </a:solidFill>
              </a:rPr>
              <a:t>- Define box</a:t>
            </a:r>
          </a:p>
          <a:p>
            <a:r>
              <a:rPr lang="en-GB" sz="1400" dirty="0">
                <a:solidFill>
                  <a:srgbClr val="002060"/>
                </a:solidFill>
              </a:rPr>
              <a:t>- Add solvent and ions</a:t>
            </a:r>
          </a:p>
          <a:p>
            <a:r>
              <a:rPr lang="en-GB" sz="1400" dirty="0">
                <a:solidFill>
                  <a:srgbClr val="002060"/>
                </a:solidFill>
              </a:rPr>
              <a:t>- ….</a:t>
            </a:r>
          </a:p>
        </p:txBody>
      </p:sp>
      <p:sp>
        <p:nvSpPr>
          <p:cNvPr id="10" name="Rounded Rectangle 9">
            <a:extLst>
              <a:ext uri="{FF2B5EF4-FFF2-40B4-BE49-F238E27FC236}">
                <a16:creationId xmlns:a16="http://schemas.microsoft.com/office/drawing/2014/main" id="{BEB0FE83-F0A3-9E42-8D88-E8028CB9C972}"/>
              </a:ext>
            </a:extLst>
          </p:cNvPr>
          <p:cNvSpPr/>
          <p:nvPr/>
        </p:nvSpPr>
        <p:spPr>
          <a:xfrm>
            <a:off x="3449757" y="4353484"/>
            <a:ext cx="1980000" cy="1891050"/>
          </a:xfrm>
          <a:prstGeom prst="roundRect">
            <a:avLst/>
          </a:prstGeom>
          <a:solidFill>
            <a:schemeClr val="accent4">
              <a:alpha val="3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GB" sz="1400" dirty="0">
                <a:solidFill>
                  <a:srgbClr val="002060"/>
                </a:solidFill>
              </a:rPr>
              <a:t>- Prepare .</a:t>
            </a:r>
            <a:r>
              <a:rPr lang="en-GB" sz="1400" dirty="0" err="1">
                <a:solidFill>
                  <a:srgbClr val="002060"/>
                </a:solidFill>
              </a:rPr>
              <a:t>mdp</a:t>
            </a:r>
            <a:r>
              <a:rPr lang="en-GB" sz="1400" dirty="0">
                <a:solidFill>
                  <a:srgbClr val="002060"/>
                </a:solidFill>
              </a:rPr>
              <a:t> files</a:t>
            </a:r>
          </a:p>
          <a:p>
            <a:r>
              <a:rPr lang="en-GB" sz="1400" dirty="0">
                <a:solidFill>
                  <a:srgbClr val="002060"/>
                </a:solidFill>
              </a:rPr>
              <a:t>- Energy minimization</a:t>
            </a:r>
          </a:p>
          <a:p>
            <a:r>
              <a:rPr lang="en-GB" sz="1400" dirty="0">
                <a:solidFill>
                  <a:srgbClr val="002060"/>
                </a:solidFill>
              </a:rPr>
              <a:t>- Pressure &amp; temperature equilibration</a:t>
            </a:r>
          </a:p>
          <a:p>
            <a:r>
              <a:rPr lang="en-GB" sz="1400" dirty="0">
                <a:solidFill>
                  <a:srgbClr val="002060"/>
                </a:solidFill>
              </a:rPr>
              <a:t>- Production run</a:t>
            </a:r>
          </a:p>
          <a:p>
            <a:pPr marL="285750" indent="-285750">
              <a:buFontTx/>
              <a:buChar char="-"/>
            </a:pPr>
            <a:r>
              <a:rPr lang="en-GB" sz="1400" dirty="0">
                <a:solidFill>
                  <a:srgbClr val="002060"/>
                </a:solidFill>
              </a:rPr>
              <a:t>…</a:t>
            </a:r>
          </a:p>
          <a:p>
            <a:pPr marL="285750" indent="-285750">
              <a:buFontTx/>
              <a:buChar char="-"/>
            </a:pPr>
            <a:endParaRPr lang="en-GB" sz="1400" dirty="0">
              <a:solidFill>
                <a:srgbClr val="002060"/>
              </a:solidFill>
            </a:endParaRPr>
          </a:p>
        </p:txBody>
      </p:sp>
      <p:cxnSp>
        <p:nvCxnSpPr>
          <p:cNvPr id="12" name="Straight Arrow Connector 11">
            <a:extLst>
              <a:ext uri="{FF2B5EF4-FFF2-40B4-BE49-F238E27FC236}">
                <a16:creationId xmlns:a16="http://schemas.microsoft.com/office/drawing/2014/main" id="{BAF61445-BCC4-0645-8029-CFADFD4F6D95}"/>
              </a:ext>
            </a:extLst>
          </p:cNvPr>
          <p:cNvCxnSpPr>
            <a:cxnSpLocks/>
            <a:stCxn id="5" idx="3"/>
            <a:endCxn id="7" idx="1"/>
          </p:cNvCxnSpPr>
          <p:nvPr/>
        </p:nvCxnSpPr>
        <p:spPr>
          <a:xfrm>
            <a:off x="2522925" y="3651343"/>
            <a:ext cx="926832" cy="1"/>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D84C147-801A-3D48-BD3E-3C0554EC6334}"/>
              </a:ext>
            </a:extLst>
          </p:cNvPr>
          <p:cNvCxnSpPr>
            <a:cxnSpLocks/>
            <a:stCxn id="5" idx="2"/>
            <a:endCxn id="8" idx="0"/>
          </p:cNvCxnSpPr>
          <p:nvPr/>
        </p:nvCxnSpPr>
        <p:spPr>
          <a:xfrm>
            <a:off x="1532925" y="4101343"/>
            <a:ext cx="0" cy="252141"/>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41C7F1-B01B-2A4D-8E12-95A0EF18CB3E}"/>
              </a:ext>
            </a:extLst>
          </p:cNvPr>
          <p:cNvCxnSpPr>
            <a:cxnSpLocks/>
            <a:stCxn id="7" idx="2"/>
            <a:endCxn id="10" idx="0"/>
          </p:cNvCxnSpPr>
          <p:nvPr/>
        </p:nvCxnSpPr>
        <p:spPr>
          <a:xfrm>
            <a:off x="4439757" y="4101344"/>
            <a:ext cx="0" cy="252140"/>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98AC802E-E8EF-7842-904C-B994E80F1C5D}"/>
              </a:ext>
            </a:extLst>
          </p:cNvPr>
          <p:cNvSpPr/>
          <p:nvPr/>
        </p:nvSpPr>
        <p:spPr>
          <a:xfrm>
            <a:off x="9711046" y="3201343"/>
            <a:ext cx="2162812" cy="900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b="1" dirty="0"/>
              <a:t>QM/MM Calculations</a:t>
            </a:r>
          </a:p>
        </p:txBody>
      </p:sp>
      <p:sp>
        <p:nvSpPr>
          <p:cNvPr id="29" name="Rounded Rectangle 28">
            <a:extLst>
              <a:ext uri="{FF2B5EF4-FFF2-40B4-BE49-F238E27FC236}">
                <a16:creationId xmlns:a16="http://schemas.microsoft.com/office/drawing/2014/main" id="{2449FEEF-CF51-4A45-B277-48CC25A3B964}"/>
              </a:ext>
            </a:extLst>
          </p:cNvPr>
          <p:cNvSpPr/>
          <p:nvPr/>
        </p:nvSpPr>
        <p:spPr>
          <a:xfrm>
            <a:off x="9711045" y="4353483"/>
            <a:ext cx="2162813" cy="1548000"/>
          </a:xfrm>
          <a:prstGeom prst="roundRect">
            <a:avLst/>
          </a:prstGeom>
          <a:solidFill>
            <a:schemeClr val="accent2">
              <a:alpha val="3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GB" sz="1400" dirty="0">
                <a:solidFill>
                  <a:srgbClr val="002060"/>
                </a:solidFill>
              </a:rPr>
              <a:t>- Geometry optimization</a:t>
            </a:r>
          </a:p>
          <a:p>
            <a:r>
              <a:rPr lang="en-GB" sz="1400" dirty="0">
                <a:solidFill>
                  <a:srgbClr val="002060"/>
                </a:solidFill>
              </a:rPr>
              <a:t>- Atomic charges </a:t>
            </a:r>
          </a:p>
          <a:p>
            <a:r>
              <a:rPr lang="en-GB" sz="1400" dirty="0">
                <a:solidFill>
                  <a:srgbClr val="002060"/>
                </a:solidFill>
              </a:rPr>
              <a:t>- QM/MM MD</a:t>
            </a:r>
          </a:p>
          <a:p>
            <a:r>
              <a:rPr lang="en-GB" sz="1400" dirty="0">
                <a:solidFill>
                  <a:srgbClr val="002060"/>
                </a:solidFill>
              </a:rPr>
              <a:t>- Absorption spectra</a:t>
            </a:r>
          </a:p>
          <a:p>
            <a:r>
              <a:rPr lang="en-GB" sz="1400" dirty="0">
                <a:solidFill>
                  <a:srgbClr val="002060"/>
                </a:solidFill>
              </a:rPr>
              <a:t>- Umbrella Sampling</a:t>
            </a:r>
          </a:p>
          <a:p>
            <a:r>
              <a:rPr lang="en-GB" sz="1400" dirty="0">
                <a:solidFill>
                  <a:srgbClr val="002060"/>
                </a:solidFill>
              </a:rPr>
              <a:t>- ….</a:t>
            </a:r>
          </a:p>
        </p:txBody>
      </p:sp>
      <p:cxnSp>
        <p:nvCxnSpPr>
          <p:cNvPr id="30" name="Straight Connector 29">
            <a:extLst>
              <a:ext uri="{FF2B5EF4-FFF2-40B4-BE49-F238E27FC236}">
                <a16:creationId xmlns:a16="http://schemas.microsoft.com/office/drawing/2014/main" id="{6D131A9D-9F6D-8443-90D6-D2FCB273327B}"/>
              </a:ext>
            </a:extLst>
          </p:cNvPr>
          <p:cNvCxnSpPr>
            <a:cxnSpLocks/>
            <a:stCxn id="28" idx="2"/>
            <a:endCxn id="29" idx="0"/>
          </p:cNvCxnSpPr>
          <p:nvPr/>
        </p:nvCxnSpPr>
        <p:spPr>
          <a:xfrm>
            <a:off x="10792452" y="4101343"/>
            <a:ext cx="0" cy="252140"/>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pic>
        <p:nvPicPr>
          <p:cNvPr id="37" name="gfp_s65t-h148d.png" descr="gfp_s65t-h148d.png">
            <a:extLst>
              <a:ext uri="{FF2B5EF4-FFF2-40B4-BE49-F238E27FC236}">
                <a16:creationId xmlns:a16="http://schemas.microsoft.com/office/drawing/2014/main" id="{7A76E3E5-4341-5C43-964E-2C978F0D0BCF}"/>
              </a:ext>
            </a:extLst>
          </p:cNvPr>
          <p:cNvPicPr>
            <a:picLocks noChangeAspect="1"/>
          </p:cNvPicPr>
          <p:nvPr/>
        </p:nvPicPr>
        <p:blipFill>
          <a:blip r:embed="rId2"/>
          <a:srcRect l="18598" t="3684" r="16482" b="3684"/>
          <a:stretch>
            <a:fillRect/>
          </a:stretch>
        </p:blipFill>
        <p:spPr>
          <a:xfrm>
            <a:off x="942867" y="1452329"/>
            <a:ext cx="1180116" cy="1391953"/>
          </a:xfrm>
          <a:prstGeom prst="rect">
            <a:avLst/>
          </a:prstGeom>
          <a:ln w="12700">
            <a:miter lim="400000"/>
          </a:ln>
          <a:effectLst>
            <a:outerShdw blurRad="317500" dist="45585" dir="5400000" rotWithShape="0">
              <a:srgbClr val="000000">
                <a:alpha val="50000"/>
              </a:srgbClr>
            </a:outerShdw>
          </a:effectLst>
        </p:spPr>
      </p:pic>
      <p:pic>
        <p:nvPicPr>
          <p:cNvPr id="38" name="Picture 37">
            <a:extLst>
              <a:ext uri="{FF2B5EF4-FFF2-40B4-BE49-F238E27FC236}">
                <a16:creationId xmlns:a16="http://schemas.microsoft.com/office/drawing/2014/main" id="{C7CCAAB8-60D3-D046-AB7E-7AE4947EEF01}"/>
              </a:ext>
            </a:extLst>
          </p:cNvPr>
          <p:cNvPicPr>
            <a:picLocks noChangeAspect="1"/>
          </p:cNvPicPr>
          <p:nvPr/>
        </p:nvPicPr>
        <p:blipFill>
          <a:blip r:embed="rId3"/>
          <a:stretch>
            <a:fillRect/>
          </a:stretch>
        </p:blipFill>
        <p:spPr>
          <a:xfrm rot="909212">
            <a:off x="3138802" y="1100530"/>
            <a:ext cx="2670531" cy="1984121"/>
          </a:xfrm>
          <a:prstGeom prst="rect">
            <a:avLst/>
          </a:prstGeom>
        </p:spPr>
      </p:pic>
      <p:pic>
        <p:nvPicPr>
          <p:cNvPr id="39" name="Picture 38">
            <a:extLst>
              <a:ext uri="{FF2B5EF4-FFF2-40B4-BE49-F238E27FC236}">
                <a16:creationId xmlns:a16="http://schemas.microsoft.com/office/drawing/2014/main" id="{EFDDCCB5-B578-0C4E-8A3A-DF194C3BBBB4}"/>
              </a:ext>
            </a:extLst>
          </p:cNvPr>
          <p:cNvPicPr>
            <a:picLocks noChangeAspect="1"/>
          </p:cNvPicPr>
          <p:nvPr/>
        </p:nvPicPr>
        <p:blipFill>
          <a:blip r:embed="rId4"/>
          <a:stretch>
            <a:fillRect/>
          </a:stretch>
        </p:blipFill>
        <p:spPr>
          <a:xfrm>
            <a:off x="9703094" y="1653343"/>
            <a:ext cx="1578812" cy="1173008"/>
          </a:xfrm>
          <a:prstGeom prst="rect">
            <a:avLst/>
          </a:prstGeom>
        </p:spPr>
      </p:pic>
      <p:cxnSp>
        <p:nvCxnSpPr>
          <p:cNvPr id="40" name="Straight Arrow Connector 39">
            <a:extLst>
              <a:ext uri="{FF2B5EF4-FFF2-40B4-BE49-F238E27FC236}">
                <a16:creationId xmlns:a16="http://schemas.microsoft.com/office/drawing/2014/main" id="{409D729E-E372-1C48-B1AA-7B51AC726EA8}"/>
              </a:ext>
            </a:extLst>
          </p:cNvPr>
          <p:cNvCxnSpPr>
            <a:cxnSpLocks/>
            <a:stCxn id="7" idx="3"/>
            <a:endCxn id="28" idx="1"/>
          </p:cNvCxnSpPr>
          <p:nvPr/>
        </p:nvCxnSpPr>
        <p:spPr>
          <a:xfrm flipV="1">
            <a:off x="5429757" y="3651343"/>
            <a:ext cx="4281289" cy="1"/>
          </a:xfrm>
          <a:prstGeom prst="straightConnector1">
            <a:avLst/>
          </a:prstGeom>
          <a:ln w="317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8AD7B9EA-A9FA-294B-8E6A-AD7EBC414B97}"/>
              </a:ext>
            </a:extLst>
          </p:cNvPr>
          <p:cNvCxnSpPr/>
          <p:nvPr/>
        </p:nvCxnSpPr>
        <p:spPr>
          <a:xfrm flipV="1">
            <a:off x="7395410" y="3651343"/>
            <a:ext cx="0" cy="583588"/>
          </a:xfrm>
          <a:prstGeom prst="straightConnector1">
            <a:avLst/>
          </a:prstGeom>
          <a:ln w="317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1D7AB68-AA80-F640-B019-E162DC115A89}"/>
              </a:ext>
            </a:extLst>
          </p:cNvPr>
          <p:cNvSpPr txBox="1"/>
          <p:nvPr/>
        </p:nvSpPr>
        <p:spPr>
          <a:xfrm>
            <a:off x="6511164" y="4353483"/>
            <a:ext cx="1947027" cy="1477328"/>
          </a:xfrm>
          <a:prstGeom prst="rect">
            <a:avLst/>
          </a:prstGeom>
          <a:noFill/>
        </p:spPr>
        <p:txBody>
          <a:bodyPr wrap="square" rtlCol="0">
            <a:spAutoFit/>
          </a:bodyPr>
          <a:lstStyle/>
          <a:p>
            <a:r>
              <a:rPr lang="en-GB" dirty="0"/>
              <a:t>- Index file</a:t>
            </a:r>
          </a:p>
          <a:p>
            <a:r>
              <a:rPr lang="en-GB" dirty="0"/>
              <a:t>- .</a:t>
            </a:r>
            <a:r>
              <a:rPr lang="en-GB" dirty="0" err="1"/>
              <a:t>mdp</a:t>
            </a:r>
            <a:r>
              <a:rPr lang="en-GB" dirty="0"/>
              <a:t> parameters for QM/MM</a:t>
            </a:r>
          </a:p>
          <a:p>
            <a:r>
              <a:rPr lang="en-GB" dirty="0"/>
              <a:t>-External CP2K input (optional)</a:t>
            </a:r>
          </a:p>
        </p:txBody>
      </p:sp>
      <p:sp>
        <p:nvSpPr>
          <p:cNvPr id="58" name="TextBox 57">
            <a:extLst>
              <a:ext uri="{FF2B5EF4-FFF2-40B4-BE49-F238E27FC236}">
                <a16:creationId xmlns:a16="http://schemas.microsoft.com/office/drawing/2014/main" id="{E558FE7E-3C80-3E4C-9CD8-A79D6B57A348}"/>
              </a:ext>
            </a:extLst>
          </p:cNvPr>
          <p:cNvSpPr txBox="1"/>
          <p:nvPr/>
        </p:nvSpPr>
        <p:spPr>
          <a:xfrm>
            <a:off x="84725" y="1676348"/>
            <a:ext cx="1042737" cy="646331"/>
          </a:xfrm>
          <a:prstGeom prst="rect">
            <a:avLst/>
          </a:prstGeom>
          <a:noFill/>
        </p:spPr>
        <p:txBody>
          <a:bodyPr wrap="square" rtlCol="0">
            <a:spAutoFit/>
          </a:bodyPr>
          <a:lstStyle/>
          <a:p>
            <a:pPr algn="ctr"/>
            <a:r>
              <a:rPr lang="en-GB" dirty="0"/>
              <a:t>Input structure</a:t>
            </a:r>
          </a:p>
        </p:txBody>
      </p:sp>
    </p:spTree>
    <p:extLst>
      <p:ext uri="{BB962C8B-B14F-4D97-AF65-F5344CB8AC3E}">
        <p14:creationId xmlns:p14="http://schemas.microsoft.com/office/powerpoint/2010/main" val="232826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EDC9-2A8C-7849-8A98-FE3774F94173}"/>
              </a:ext>
            </a:extLst>
          </p:cNvPr>
          <p:cNvSpPr>
            <a:spLocks noGrp="1"/>
          </p:cNvSpPr>
          <p:nvPr>
            <p:ph type="title"/>
          </p:nvPr>
        </p:nvSpPr>
        <p:spPr/>
        <p:txBody>
          <a:bodyPr/>
          <a:lstStyle/>
          <a:p>
            <a:pPr algn="l"/>
            <a:r>
              <a:rPr lang="en-GB" b="1" dirty="0"/>
              <a:t>System: Diels-Alder reaction</a:t>
            </a:r>
          </a:p>
        </p:txBody>
      </p:sp>
      <p:sp>
        <p:nvSpPr>
          <p:cNvPr id="4" name="Slide Number Placeholder 3">
            <a:extLst>
              <a:ext uri="{FF2B5EF4-FFF2-40B4-BE49-F238E27FC236}">
                <a16:creationId xmlns:a16="http://schemas.microsoft.com/office/drawing/2014/main" id="{D02F14AB-6567-EC47-994B-790ABEBE3EEB}"/>
              </a:ext>
            </a:extLst>
          </p:cNvPr>
          <p:cNvSpPr>
            <a:spLocks noGrp="1"/>
          </p:cNvSpPr>
          <p:nvPr>
            <p:ph type="sldNum" sz="quarter" idx="12"/>
          </p:nvPr>
        </p:nvSpPr>
        <p:spPr/>
        <p:txBody>
          <a:bodyPr/>
          <a:lstStyle/>
          <a:p>
            <a:fld id="{652FD0A2-323C-544B-81C5-8198DDC55B73}" type="slidenum">
              <a:rPr lang="en-US" smtClean="0"/>
              <a:pPr/>
              <a:t>6</a:t>
            </a:fld>
            <a:endParaRPr lang="en-US" dirty="0"/>
          </a:p>
        </p:txBody>
      </p:sp>
      <p:pic>
        <p:nvPicPr>
          <p:cNvPr id="6" name="Рисунок 5">
            <a:extLst>
              <a:ext uri="{FF2B5EF4-FFF2-40B4-BE49-F238E27FC236}">
                <a16:creationId xmlns:a16="http://schemas.microsoft.com/office/drawing/2014/main" id="{EFF78578-EDD0-4C05-ACA1-0E974BAC82A0}"/>
              </a:ext>
            </a:extLst>
          </p:cNvPr>
          <p:cNvPicPr>
            <a:picLocks noChangeAspect="1"/>
          </p:cNvPicPr>
          <p:nvPr/>
        </p:nvPicPr>
        <p:blipFill>
          <a:blip r:embed="rId2"/>
          <a:stretch>
            <a:fillRect/>
          </a:stretch>
        </p:blipFill>
        <p:spPr>
          <a:xfrm>
            <a:off x="7747754" y="1077319"/>
            <a:ext cx="2873353" cy="2740112"/>
          </a:xfrm>
          <a:prstGeom prst="rect">
            <a:avLst/>
          </a:prstGeom>
        </p:spPr>
      </p:pic>
      <p:pic>
        <p:nvPicPr>
          <p:cNvPr id="1028" name="Picture 4">
            <a:extLst>
              <a:ext uri="{FF2B5EF4-FFF2-40B4-BE49-F238E27FC236}">
                <a16:creationId xmlns:a16="http://schemas.microsoft.com/office/drawing/2014/main" id="{8A552D97-63B8-4687-9DE7-AC953161F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85" y="1453743"/>
            <a:ext cx="6462817" cy="21494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59BD445-BAB9-4C28-8D7B-CA15AEBA6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296" y="3932830"/>
            <a:ext cx="6525018" cy="21750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41D40C-0BEC-4C60-BFB1-122EDEF5190E}"/>
              </a:ext>
            </a:extLst>
          </p:cNvPr>
          <p:cNvSpPr txBox="1"/>
          <p:nvPr/>
        </p:nvSpPr>
        <p:spPr>
          <a:xfrm>
            <a:off x="6895323" y="3936065"/>
            <a:ext cx="5108946" cy="1754326"/>
          </a:xfrm>
          <a:prstGeom prst="rect">
            <a:avLst/>
          </a:prstGeom>
          <a:noFill/>
        </p:spPr>
        <p:txBody>
          <a:bodyPr wrap="square">
            <a:spAutoFit/>
          </a:bodyPr>
          <a:lstStyle/>
          <a:p>
            <a:r>
              <a:rPr lang="en-US" b="0" i="0" dirty="0">
                <a:effectLst/>
              </a:rPr>
              <a:t>Upon exposure to an antigen, that mimic transition state of the reaction of interest (b), the immune system generates immunoglobins that can bind the antigen (a) and thereby make it harmless. This natural immune response can be exploited to generate so-called antibody catalysts for chemical reactions (c).</a:t>
            </a:r>
            <a:endParaRPr lang="ru-RU" dirty="0"/>
          </a:p>
        </p:txBody>
      </p:sp>
    </p:spTree>
    <p:extLst>
      <p:ext uri="{BB962C8B-B14F-4D97-AF65-F5344CB8AC3E}">
        <p14:creationId xmlns:p14="http://schemas.microsoft.com/office/powerpoint/2010/main" val="19780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EDC9-2A8C-7849-8A98-FE3774F94173}"/>
              </a:ext>
            </a:extLst>
          </p:cNvPr>
          <p:cNvSpPr>
            <a:spLocks noGrp="1"/>
          </p:cNvSpPr>
          <p:nvPr>
            <p:ph type="title"/>
          </p:nvPr>
        </p:nvSpPr>
        <p:spPr/>
        <p:txBody>
          <a:bodyPr/>
          <a:lstStyle/>
          <a:p>
            <a:pPr algn="l"/>
            <a:r>
              <a:rPr lang="en-GB" b="1" dirty="0"/>
              <a:t>MDP Parameters for QM/MM</a:t>
            </a:r>
          </a:p>
        </p:txBody>
      </p:sp>
      <p:sp>
        <p:nvSpPr>
          <p:cNvPr id="4" name="Slide Number Placeholder 3">
            <a:extLst>
              <a:ext uri="{FF2B5EF4-FFF2-40B4-BE49-F238E27FC236}">
                <a16:creationId xmlns:a16="http://schemas.microsoft.com/office/drawing/2014/main" id="{D02F14AB-6567-EC47-994B-790ABEBE3EEB}"/>
              </a:ext>
            </a:extLst>
          </p:cNvPr>
          <p:cNvSpPr>
            <a:spLocks noGrp="1"/>
          </p:cNvSpPr>
          <p:nvPr>
            <p:ph type="sldNum" sz="quarter" idx="12"/>
          </p:nvPr>
        </p:nvSpPr>
        <p:spPr/>
        <p:txBody>
          <a:bodyPr/>
          <a:lstStyle/>
          <a:p>
            <a:fld id="{652FD0A2-323C-544B-81C5-8198DDC55B73}" type="slidenum">
              <a:rPr lang="en-US" smtClean="0"/>
              <a:pPr/>
              <a:t>7</a:t>
            </a:fld>
            <a:endParaRPr lang="en-US" dirty="0"/>
          </a:p>
        </p:txBody>
      </p:sp>
      <p:sp>
        <p:nvSpPr>
          <p:cNvPr id="5" name="TextBox 4">
            <a:extLst>
              <a:ext uri="{FF2B5EF4-FFF2-40B4-BE49-F238E27FC236}">
                <a16:creationId xmlns:a16="http://schemas.microsoft.com/office/drawing/2014/main" id="{93BD92AB-1EFD-E24A-8FEC-296800A97F49}"/>
              </a:ext>
            </a:extLst>
          </p:cNvPr>
          <p:cNvSpPr txBox="1"/>
          <p:nvPr/>
        </p:nvSpPr>
        <p:spPr>
          <a:xfrm>
            <a:off x="613947" y="3913155"/>
            <a:ext cx="5641658" cy="1754326"/>
          </a:xfrm>
          <a:prstGeom prst="rect">
            <a:avLst/>
          </a:prstGeom>
          <a:solidFill>
            <a:schemeClr val="bg1">
              <a:lumMod val="95000"/>
            </a:schemeClr>
          </a:solidFill>
        </p:spPr>
        <p:txBody>
          <a:bodyPr wrap="square" rtlCol="0">
            <a:spAutoFit/>
          </a:bodyPr>
          <a:lstStyle/>
          <a:p>
            <a:r>
              <a:rPr lang="en-GB" dirty="0">
                <a:latin typeface="Lucida Console" panose="020B0609040504020204" pitchFamily="49" charset="0"/>
              </a:rPr>
              <a:t>qmmm-cp2k-active            = </a:t>
            </a:r>
            <a:r>
              <a:rPr lang="en-GB" dirty="0">
                <a:solidFill>
                  <a:srgbClr val="4472C3"/>
                </a:solidFill>
                <a:latin typeface="Lucida Console" panose="020B0609040504020204" pitchFamily="49" charset="0"/>
              </a:rPr>
              <a:t>true </a:t>
            </a:r>
          </a:p>
          <a:p>
            <a:r>
              <a:rPr lang="en-GB" dirty="0">
                <a:latin typeface="Lucida Console" panose="020B0609040504020204" pitchFamily="49" charset="0"/>
              </a:rPr>
              <a:t>qmmm-cp2k-qmgroup           = </a:t>
            </a:r>
            <a:r>
              <a:rPr lang="en-GB" dirty="0" err="1">
                <a:solidFill>
                  <a:srgbClr val="4472C3"/>
                </a:solidFill>
                <a:latin typeface="Lucida Console" panose="020B0609040504020204" pitchFamily="49" charset="0"/>
              </a:rPr>
              <a:t>QMatoms</a:t>
            </a:r>
            <a:endParaRPr lang="en-GB" dirty="0">
              <a:solidFill>
                <a:srgbClr val="4472C3"/>
              </a:solidFill>
              <a:latin typeface="Lucida Console" panose="020B0609040504020204" pitchFamily="49" charset="0"/>
            </a:endParaRPr>
          </a:p>
          <a:p>
            <a:r>
              <a:rPr lang="en-GB" dirty="0">
                <a:latin typeface="Lucida Console" panose="020B0609040504020204" pitchFamily="49" charset="0"/>
              </a:rPr>
              <a:t>qmmm-cp2k-qmmethod          = </a:t>
            </a:r>
            <a:r>
              <a:rPr lang="en-GB" dirty="0">
                <a:solidFill>
                  <a:srgbClr val="4472C3"/>
                </a:solidFill>
                <a:latin typeface="Lucida Console" panose="020B0609040504020204" pitchFamily="49" charset="0"/>
              </a:rPr>
              <a:t>PBE</a:t>
            </a:r>
          </a:p>
          <a:p>
            <a:r>
              <a:rPr lang="en-GB" dirty="0">
                <a:latin typeface="Lucida Console" panose="020B0609040504020204" pitchFamily="49" charset="0"/>
              </a:rPr>
              <a:t>qmmm-cp2k-qmcharge          = </a:t>
            </a:r>
            <a:r>
              <a:rPr lang="en-GB" dirty="0">
                <a:solidFill>
                  <a:srgbClr val="4472C3"/>
                </a:solidFill>
                <a:latin typeface="Lucida Console" panose="020B0609040504020204" pitchFamily="49" charset="0"/>
              </a:rPr>
              <a:t>0</a:t>
            </a:r>
          </a:p>
          <a:p>
            <a:r>
              <a:rPr lang="en-GB" dirty="0">
                <a:latin typeface="Lucida Console" panose="020B0609040504020204" pitchFamily="49" charset="0"/>
              </a:rPr>
              <a:t>qmmm-cp2k-qmmultiplicity    = </a:t>
            </a:r>
            <a:r>
              <a:rPr lang="ru-RU" dirty="0">
                <a:solidFill>
                  <a:srgbClr val="4472C3"/>
                </a:solidFill>
                <a:latin typeface="Lucida Console" panose="020B0609040504020204" pitchFamily="49" charset="0"/>
              </a:rPr>
              <a:t>1</a:t>
            </a:r>
            <a:endParaRPr lang="en-GB" dirty="0">
              <a:solidFill>
                <a:srgbClr val="4472C3"/>
              </a:solidFill>
              <a:latin typeface="Lucida Console" panose="020B0609040504020204" pitchFamily="49" charset="0"/>
            </a:endParaRPr>
          </a:p>
          <a:p>
            <a:endParaRPr lang="en-GB" dirty="0"/>
          </a:p>
        </p:txBody>
      </p:sp>
      <p:pic>
        <p:nvPicPr>
          <p:cNvPr id="2050" name="Picture 2">
            <a:extLst>
              <a:ext uri="{FF2B5EF4-FFF2-40B4-BE49-F238E27FC236}">
                <a16:creationId xmlns:a16="http://schemas.microsoft.com/office/drawing/2014/main" id="{A0D85E70-D318-438F-9810-643CE4E27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19" y="1319239"/>
            <a:ext cx="6612478" cy="2098966"/>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a:extLst>
              <a:ext uri="{FF2B5EF4-FFF2-40B4-BE49-F238E27FC236}">
                <a16:creationId xmlns:a16="http://schemas.microsoft.com/office/drawing/2014/main" id="{4218D5C3-29F3-4AEC-A8D4-C15340BECC42}"/>
              </a:ext>
            </a:extLst>
          </p:cNvPr>
          <p:cNvPicPr>
            <a:picLocks noChangeAspect="1"/>
          </p:cNvPicPr>
          <p:nvPr/>
        </p:nvPicPr>
        <p:blipFill>
          <a:blip r:embed="rId3"/>
          <a:stretch>
            <a:fillRect/>
          </a:stretch>
        </p:blipFill>
        <p:spPr>
          <a:xfrm>
            <a:off x="7833137" y="783791"/>
            <a:ext cx="3081460" cy="2938570"/>
          </a:xfrm>
          <a:prstGeom prst="rect">
            <a:avLst/>
          </a:prstGeom>
        </p:spPr>
      </p:pic>
      <p:sp>
        <p:nvSpPr>
          <p:cNvPr id="6" name="Полилиния: фигура 5">
            <a:extLst>
              <a:ext uri="{FF2B5EF4-FFF2-40B4-BE49-F238E27FC236}">
                <a16:creationId xmlns:a16="http://schemas.microsoft.com/office/drawing/2014/main" id="{F4AE44BC-990B-461F-B0CD-899D132B1C3A}"/>
              </a:ext>
            </a:extLst>
          </p:cNvPr>
          <p:cNvSpPr/>
          <p:nvPr/>
        </p:nvSpPr>
        <p:spPr>
          <a:xfrm>
            <a:off x="8051469" y="1319239"/>
            <a:ext cx="1888177" cy="1759863"/>
          </a:xfrm>
          <a:custGeom>
            <a:avLst/>
            <a:gdLst>
              <a:gd name="connsiteX0" fmla="*/ 233265 w 1912846"/>
              <a:gd name="connsiteY0" fmla="*/ 354563 h 1996751"/>
              <a:gd name="connsiteX1" fmla="*/ 233265 w 1912846"/>
              <a:gd name="connsiteY1" fmla="*/ 354563 h 1996751"/>
              <a:gd name="connsiteX2" fmla="*/ 74645 w 1912846"/>
              <a:gd name="connsiteY2" fmla="*/ 653143 h 1996751"/>
              <a:gd name="connsiteX3" fmla="*/ 9331 w 1912846"/>
              <a:gd name="connsiteY3" fmla="*/ 867747 h 1996751"/>
              <a:gd name="connsiteX4" fmla="*/ 0 w 1912846"/>
              <a:gd name="connsiteY4" fmla="*/ 923731 h 1996751"/>
              <a:gd name="connsiteX5" fmla="*/ 9331 w 1912846"/>
              <a:gd name="connsiteY5" fmla="*/ 1035698 h 1996751"/>
              <a:gd name="connsiteX6" fmla="*/ 83975 w 1912846"/>
              <a:gd name="connsiteY6" fmla="*/ 1306286 h 1996751"/>
              <a:gd name="connsiteX7" fmla="*/ 121298 w 1912846"/>
              <a:gd name="connsiteY7" fmla="*/ 1362269 h 1996751"/>
              <a:gd name="connsiteX8" fmla="*/ 289249 w 1912846"/>
              <a:gd name="connsiteY8" fmla="*/ 1632857 h 1996751"/>
              <a:gd name="connsiteX9" fmla="*/ 494522 w 1912846"/>
              <a:gd name="connsiteY9" fmla="*/ 1726163 h 1996751"/>
              <a:gd name="connsiteX10" fmla="*/ 755780 w 1912846"/>
              <a:gd name="connsiteY10" fmla="*/ 1838131 h 1996751"/>
              <a:gd name="connsiteX11" fmla="*/ 811763 w 1912846"/>
              <a:gd name="connsiteY11" fmla="*/ 1856792 h 1996751"/>
              <a:gd name="connsiteX12" fmla="*/ 867747 w 1912846"/>
              <a:gd name="connsiteY12" fmla="*/ 1866122 h 1996751"/>
              <a:gd name="connsiteX13" fmla="*/ 970384 w 1912846"/>
              <a:gd name="connsiteY13" fmla="*/ 1884784 h 1996751"/>
              <a:gd name="connsiteX14" fmla="*/ 1129004 w 1912846"/>
              <a:gd name="connsiteY14" fmla="*/ 1940767 h 1996751"/>
              <a:gd name="connsiteX15" fmla="*/ 1278294 w 1912846"/>
              <a:gd name="connsiteY15" fmla="*/ 1968759 h 1996751"/>
              <a:gd name="connsiteX16" fmla="*/ 1492898 w 1912846"/>
              <a:gd name="connsiteY16" fmla="*/ 1996751 h 1996751"/>
              <a:gd name="connsiteX17" fmla="*/ 1586204 w 1912846"/>
              <a:gd name="connsiteY17" fmla="*/ 1987420 h 1996751"/>
              <a:gd name="connsiteX18" fmla="*/ 1698171 w 1912846"/>
              <a:gd name="connsiteY18" fmla="*/ 1940767 h 1996751"/>
              <a:gd name="connsiteX19" fmla="*/ 1726163 w 1912846"/>
              <a:gd name="connsiteY19" fmla="*/ 1922106 h 1996751"/>
              <a:gd name="connsiteX20" fmla="*/ 1763486 w 1912846"/>
              <a:gd name="connsiteY20" fmla="*/ 1912776 h 1996751"/>
              <a:gd name="connsiteX21" fmla="*/ 1791478 w 1912846"/>
              <a:gd name="connsiteY21" fmla="*/ 1903445 h 1996751"/>
              <a:gd name="connsiteX22" fmla="*/ 1847461 w 1912846"/>
              <a:gd name="connsiteY22" fmla="*/ 1791478 h 1996751"/>
              <a:gd name="connsiteX23" fmla="*/ 1884784 w 1912846"/>
              <a:gd name="connsiteY23" fmla="*/ 1716833 h 1996751"/>
              <a:gd name="connsiteX24" fmla="*/ 1894114 w 1912846"/>
              <a:gd name="connsiteY24" fmla="*/ 1483567 h 1996751"/>
              <a:gd name="connsiteX25" fmla="*/ 1866122 w 1912846"/>
              <a:gd name="connsiteY25" fmla="*/ 1371600 h 1996751"/>
              <a:gd name="connsiteX26" fmla="*/ 1856792 w 1912846"/>
              <a:gd name="connsiteY26" fmla="*/ 1315616 h 1996751"/>
              <a:gd name="connsiteX27" fmla="*/ 1772816 w 1912846"/>
              <a:gd name="connsiteY27" fmla="*/ 1259633 h 1996751"/>
              <a:gd name="connsiteX28" fmla="*/ 1726163 w 1912846"/>
              <a:gd name="connsiteY28" fmla="*/ 1240971 h 1996751"/>
              <a:gd name="connsiteX29" fmla="*/ 1698171 w 1912846"/>
              <a:gd name="connsiteY29" fmla="*/ 1222310 h 1996751"/>
              <a:gd name="connsiteX30" fmla="*/ 1670180 w 1912846"/>
              <a:gd name="connsiteY30" fmla="*/ 1212980 h 1996751"/>
              <a:gd name="connsiteX31" fmla="*/ 1586204 w 1912846"/>
              <a:gd name="connsiteY31" fmla="*/ 1175657 h 1996751"/>
              <a:gd name="connsiteX32" fmla="*/ 1558212 w 1912846"/>
              <a:gd name="connsiteY32" fmla="*/ 1138335 h 1996751"/>
              <a:gd name="connsiteX33" fmla="*/ 1511559 w 1912846"/>
              <a:gd name="connsiteY33" fmla="*/ 1101012 h 1996751"/>
              <a:gd name="connsiteX34" fmla="*/ 1492898 w 1912846"/>
              <a:gd name="connsiteY34" fmla="*/ 1063690 h 1996751"/>
              <a:gd name="connsiteX35" fmla="*/ 1464906 w 1912846"/>
              <a:gd name="connsiteY35" fmla="*/ 1035698 h 1996751"/>
              <a:gd name="connsiteX36" fmla="*/ 1427584 w 1912846"/>
              <a:gd name="connsiteY36" fmla="*/ 951722 h 1996751"/>
              <a:gd name="connsiteX37" fmla="*/ 1418253 w 1912846"/>
              <a:gd name="connsiteY37" fmla="*/ 905069 h 1996751"/>
              <a:gd name="connsiteX38" fmla="*/ 1399592 w 1912846"/>
              <a:gd name="connsiteY38" fmla="*/ 849086 h 1996751"/>
              <a:gd name="connsiteX39" fmla="*/ 1380931 w 1912846"/>
              <a:gd name="connsiteY39" fmla="*/ 718457 h 1996751"/>
              <a:gd name="connsiteX40" fmla="*/ 1371600 w 1912846"/>
              <a:gd name="connsiteY40" fmla="*/ 485192 h 1996751"/>
              <a:gd name="connsiteX41" fmla="*/ 1362269 w 1912846"/>
              <a:gd name="connsiteY41" fmla="*/ 438539 h 1996751"/>
              <a:gd name="connsiteX42" fmla="*/ 1352939 w 1912846"/>
              <a:gd name="connsiteY42" fmla="*/ 363894 h 1996751"/>
              <a:gd name="connsiteX43" fmla="*/ 1306286 w 1912846"/>
              <a:gd name="connsiteY43" fmla="*/ 251927 h 1996751"/>
              <a:gd name="connsiteX44" fmla="*/ 1268963 w 1912846"/>
              <a:gd name="connsiteY44" fmla="*/ 186612 h 1996751"/>
              <a:gd name="connsiteX45" fmla="*/ 1166326 w 1912846"/>
              <a:gd name="connsiteY45" fmla="*/ 102637 h 1996751"/>
              <a:gd name="connsiteX46" fmla="*/ 942392 w 1912846"/>
              <a:gd name="connsiteY46" fmla="*/ 37322 h 1996751"/>
              <a:gd name="connsiteX47" fmla="*/ 709126 w 1912846"/>
              <a:gd name="connsiteY47" fmla="*/ 0 h 1996751"/>
              <a:gd name="connsiteX48" fmla="*/ 382555 w 1912846"/>
              <a:gd name="connsiteY48" fmla="*/ 65314 h 1996751"/>
              <a:gd name="connsiteX49" fmla="*/ 354563 w 1912846"/>
              <a:gd name="connsiteY49" fmla="*/ 83976 h 1996751"/>
              <a:gd name="connsiteX50" fmla="*/ 307910 w 1912846"/>
              <a:gd name="connsiteY50" fmla="*/ 177282 h 1996751"/>
              <a:gd name="connsiteX51" fmla="*/ 270588 w 1912846"/>
              <a:gd name="connsiteY51" fmla="*/ 261257 h 1996751"/>
              <a:gd name="connsiteX52" fmla="*/ 233265 w 1912846"/>
              <a:gd name="connsiteY52" fmla="*/ 354563 h 199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12846" h="1996751">
                <a:moveTo>
                  <a:pt x="233265" y="354563"/>
                </a:moveTo>
                <a:lnTo>
                  <a:pt x="233265" y="354563"/>
                </a:lnTo>
                <a:cubicBezTo>
                  <a:pt x="180392" y="454090"/>
                  <a:pt x="110284" y="546227"/>
                  <a:pt x="74645" y="653143"/>
                </a:cubicBezTo>
                <a:cubicBezTo>
                  <a:pt x="45955" y="739213"/>
                  <a:pt x="29783" y="780823"/>
                  <a:pt x="9331" y="867747"/>
                </a:cubicBezTo>
                <a:cubicBezTo>
                  <a:pt x="4998" y="886163"/>
                  <a:pt x="3110" y="905070"/>
                  <a:pt x="0" y="923731"/>
                </a:cubicBezTo>
                <a:cubicBezTo>
                  <a:pt x="3110" y="961053"/>
                  <a:pt x="3367" y="998724"/>
                  <a:pt x="9331" y="1035698"/>
                </a:cubicBezTo>
                <a:cubicBezTo>
                  <a:pt x="25463" y="1135715"/>
                  <a:pt x="39807" y="1217951"/>
                  <a:pt x="83975" y="1306286"/>
                </a:cubicBezTo>
                <a:cubicBezTo>
                  <a:pt x="94005" y="1326346"/>
                  <a:pt x="110340" y="1342701"/>
                  <a:pt x="121298" y="1362269"/>
                </a:cubicBezTo>
                <a:cubicBezTo>
                  <a:pt x="162371" y="1435614"/>
                  <a:pt x="215106" y="1570421"/>
                  <a:pt x="289249" y="1632857"/>
                </a:cubicBezTo>
                <a:cubicBezTo>
                  <a:pt x="349707" y="1683769"/>
                  <a:pt x="424515" y="1696545"/>
                  <a:pt x="494522" y="1726163"/>
                </a:cubicBezTo>
                <a:cubicBezTo>
                  <a:pt x="757039" y="1837228"/>
                  <a:pt x="516337" y="1749915"/>
                  <a:pt x="755780" y="1838131"/>
                </a:cubicBezTo>
                <a:cubicBezTo>
                  <a:pt x="774238" y="1844931"/>
                  <a:pt x="792680" y="1852021"/>
                  <a:pt x="811763" y="1856792"/>
                </a:cubicBezTo>
                <a:cubicBezTo>
                  <a:pt x="830117" y="1861380"/>
                  <a:pt x="849133" y="1862738"/>
                  <a:pt x="867747" y="1866122"/>
                </a:cubicBezTo>
                <a:cubicBezTo>
                  <a:pt x="1011289" y="1892220"/>
                  <a:pt x="805305" y="1857270"/>
                  <a:pt x="970384" y="1884784"/>
                </a:cubicBezTo>
                <a:cubicBezTo>
                  <a:pt x="1023257" y="1903445"/>
                  <a:pt x="1074910" y="1926014"/>
                  <a:pt x="1129004" y="1940767"/>
                </a:cubicBezTo>
                <a:cubicBezTo>
                  <a:pt x="1177851" y="1954089"/>
                  <a:pt x="1228480" y="1959702"/>
                  <a:pt x="1278294" y="1968759"/>
                </a:cubicBezTo>
                <a:cubicBezTo>
                  <a:pt x="1361182" y="1983830"/>
                  <a:pt x="1387556" y="1984358"/>
                  <a:pt x="1492898" y="1996751"/>
                </a:cubicBezTo>
                <a:cubicBezTo>
                  <a:pt x="1524000" y="1993641"/>
                  <a:pt x="1555691" y="1994201"/>
                  <a:pt x="1586204" y="1987420"/>
                </a:cubicBezTo>
                <a:cubicBezTo>
                  <a:pt x="1611655" y="1981764"/>
                  <a:pt x="1669648" y="1957066"/>
                  <a:pt x="1698171" y="1940767"/>
                </a:cubicBezTo>
                <a:cubicBezTo>
                  <a:pt x="1707907" y="1935203"/>
                  <a:pt x="1715856" y="1926523"/>
                  <a:pt x="1726163" y="1922106"/>
                </a:cubicBezTo>
                <a:cubicBezTo>
                  <a:pt x="1737950" y="1917055"/>
                  <a:pt x="1751156" y="1916299"/>
                  <a:pt x="1763486" y="1912776"/>
                </a:cubicBezTo>
                <a:cubicBezTo>
                  <a:pt x="1772943" y="1910074"/>
                  <a:pt x="1782147" y="1906555"/>
                  <a:pt x="1791478" y="1903445"/>
                </a:cubicBezTo>
                <a:cubicBezTo>
                  <a:pt x="1814092" y="1835598"/>
                  <a:pt x="1785747" y="1914905"/>
                  <a:pt x="1847461" y="1791478"/>
                </a:cubicBezTo>
                <a:cubicBezTo>
                  <a:pt x="1893111" y="1700177"/>
                  <a:pt x="1841549" y="1781683"/>
                  <a:pt x="1884784" y="1716833"/>
                </a:cubicBezTo>
                <a:cubicBezTo>
                  <a:pt x="1923744" y="1560986"/>
                  <a:pt x="1917510" y="1647347"/>
                  <a:pt x="1894114" y="1483567"/>
                </a:cubicBezTo>
                <a:cubicBezTo>
                  <a:pt x="1880847" y="1390697"/>
                  <a:pt x="1897225" y="1433803"/>
                  <a:pt x="1866122" y="1371600"/>
                </a:cubicBezTo>
                <a:cubicBezTo>
                  <a:pt x="1863012" y="1352939"/>
                  <a:pt x="1865851" y="1332225"/>
                  <a:pt x="1856792" y="1315616"/>
                </a:cubicBezTo>
                <a:cubicBezTo>
                  <a:pt x="1826438" y="1259965"/>
                  <a:pt x="1816684" y="1274256"/>
                  <a:pt x="1772816" y="1259633"/>
                </a:cubicBezTo>
                <a:cubicBezTo>
                  <a:pt x="1756926" y="1254336"/>
                  <a:pt x="1741144" y="1248461"/>
                  <a:pt x="1726163" y="1240971"/>
                </a:cubicBezTo>
                <a:cubicBezTo>
                  <a:pt x="1716133" y="1235956"/>
                  <a:pt x="1708201" y="1227325"/>
                  <a:pt x="1698171" y="1222310"/>
                </a:cubicBezTo>
                <a:cubicBezTo>
                  <a:pt x="1689374" y="1217912"/>
                  <a:pt x="1678977" y="1217378"/>
                  <a:pt x="1670180" y="1212980"/>
                </a:cubicBezTo>
                <a:cubicBezTo>
                  <a:pt x="1589468" y="1172625"/>
                  <a:pt x="1657427" y="1193464"/>
                  <a:pt x="1586204" y="1175657"/>
                </a:cubicBezTo>
                <a:cubicBezTo>
                  <a:pt x="1576873" y="1163216"/>
                  <a:pt x="1569208" y="1149331"/>
                  <a:pt x="1558212" y="1138335"/>
                </a:cubicBezTo>
                <a:cubicBezTo>
                  <a:pt x="1544130" y="1124253"/>
                  <a:pt x="1524673" y="1116000"/>
                  <a:pt x="1511559" y="1101012"/>
                </a:cubicBezTo>
                <a:cubicBezTo>
                  <a:pt x="1502400" y="1090544"/>
                  <a:pt x="1500983" y="1075008"/>
                  <a:pt x="1492898" y="1063690"/>
                </a:cubicBezTo>
                <a:cubicBezTo>
                  <a:pt x="1485228" y="1052952"/>
                  <a:pt x="1472226" y="1046677"/>
                  <a:pt x="1464906" y="1035698"/>
                </a:cubicBezTo>
                <a:cubicBezTo>
                  <a:pt x="1452506" y="1017098"/>
                  <a:pt x="1434088" y="977738"/>
                  <a:pt x="1427584" y="951722"/>
                </a:cubicBezTo>
                <a:cubicBezTo>
                  <a:pt x="1423738" y="936337"/>
                  <a:pt x="1422426" y="920369"/>
                  <a:pt x="1418253" y="905069"/>
                </a:cubicBezTo>
                <a:cubicBezTo>
                  <a:pt x="1413077" y="886092"/>
                  <a:pt x="1404363" y="868169"/>
                  <a:pt x="1399592" y="849086"/>
                </a:cubicBezTo>
                <a:cubicBezTo>
                  <a:pt x="1392864" y="822173"/>
                  <a:pt x="1383694" y="740560"/>
                  <a:pt x="1380931" y="718457"/>
                </a:cubicBezTo>
                <a:cubicBezTo>
                  <a:pt x="1377821" y="640702"/>
                  <a:pt x="1376777" y="562837"/>
                  <a:pt x="1371600" y="485192"/>
                </a:cubicBezTo>
                <a:cubicBezTo>
                  <a:pt x="1370545" y="469368"/>
                  <a:pt x="1364680" y="454214"/>
                  <a:pt x="1362269" y="438539"/>
                </a:cubicBezTo>
                <a:cubicBezTo>
                  <a:pt x="1358456" y="413755"/>
                  <a:pt x="1360144" y="387912"/>
                  <a:pt x="1352939" y="363894"/>
                </a:cubicBezTo>
                <a:cubicBezTo>
                  <a:pt x="1341321" y="325167"/>
                  <a:pt x="1323595" y="288467"/>
                  <a:pt x="1306286" y="251927"/>
                </a:cubicBezTo>
                <a:cubicBezTo>
                  <a:pt x="1295551" y="229265"/>
                  <a:pt x="1283712" y="206892"/>
                  <a:pt x="1268963" y="186612"/>
                </a:cubicBezTo>
                <a:cubicBezTo>
                  <a:pt x="1249649" y="160055"/>
                  <a:pt x="1189803" y="114375"/>
                  <a:pt x="1166326" y="102637"/>
                </a:cubicBezTo>
                <a:cubicBezTo>
                  <a:pt x="1130248" y="84598"/>
                  <a:pt x="957526" y="40975"/>
                  <a:pt x="942392" y="37322"/>
                </a:cubicBezTo>
                <a:cubicBezTo>
                  <a:pt x="807749" y="4822"/>
                  <a:pt x="833295" y="11289"/>
                  <a:pt x="709126" y="0"/>
                </a:cubicBezTo>
                <a:cubicBezTo>
                  <a:pt x="456125" y="19461"/>
                  <a:pt x="528931" y="-20073"/>
                  <a:pt x="382555" y="65314"/>
                </a:cubicBezTo>
                <a:cubicBezTo>
                  <a:pt x="372868" y="70965"/>
                  <a:pt x="363894" y="77755"/>
                  <a:pt x="354563" y="83976"/>
                </a:cubicBezTo>
                <a:cubicBezTo>
                  <a:pt x="339012" y="115078"/>
                  <a:pt x="320824" y="144996"/>
                  <a:pt x="307910" y="177282"/>
                </a:cubicBezTo>
                <a:cubicBezTo>
                  <a:pt x="284083" y="236849"/>
                  <a:pt x="296739" y="208954"/>
                  <a:pt x="270588" y="261257"/>
                </a:cubicBezTo>
                <a:cubicBezTo>
                  <a:pt x="258817" y="320109"/>
                  <a:pt x="239486" y="339012"/>
                  <a:pt x="233265" y="354563"/>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0" name="Прямая со стрелкой 9">
            <a:extLst>
              <a:ext uri="{FF2B5EF4-FFF2-40B4-BE49-F238E27FC236}">
                <a16:creationId xmlns:a16="http://schemas.microsoft.com/office/drawing/2014/main" id="{23F8B41D-87B2-4EBB-A9EA-306E87A98F74}"/>
              </a:ext>
            </a:extLst>
          </p:cNvPr>
          <p:cNvCxnSpPr>
            <a:cxnSpLocks/>
            <a:endCxn id="6" idx="8"/>
          </p:cNvCxnSpPr>
          <p:nvPr/>
        </p:nvCxnSpPr>
        <p:spPr>
          <a:xfrm flipV="1">
            <a:off x="5949538" y="2758379"/>
            <a:ext cx="2387450" cy="16236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748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A close up of a map&#10;&#10;Description automatically generated">
            <a:extLst>
              <a:ext uri="{FF2B5EF4-FFF2-40B4-BE49-F238E27FC236}">
                <a16:creationId xmlns:a16="http://schemas.microsoft.com/office/drawing/2014/main" id="{C95E2884-FD14-4099-963D-9292E9C757B9}"/>
              </a:ext>
            </a:extLst>
          </p:cNvPr>
          <p:cNvPicPr>
            <a:picLocks noChangeAspect="1"/>
          </p:cNvPicPr>
          <p:nvPr/>
        </p:nvPicPr>
        <p:blipFill>
          <a:blip r:embed="rId2"/>
          <a:stretch>
            <a:fillRect/>
          </a:stretch>
        </p:blipFill>
        <p:spPr>
          <a:xfrm>
            <a:off x="859770" y="3861809"/>
            <a:ext cx="2969280" cy="2232000"/>
          </a:xfrm>
          <a:prstGeom prst="rect">
            <a:avLst/>
          </a:prstGeom>
        </p:spPr>
      </p:pic>
      <p:sp>
        <p:nvSpPr>
          <p:cNvPr id="6" name="TextBox 5">
            <a:extLst>
              <a:ext uri="{FF2B5EF4-FFF2-40B4-BE49-F238E27FC236}">
                <a16:creationId xmlns:a16="http://schemas.microsoft.com/office/drawing/2014/main" id="{E47C0E59-6D95-41C0-A84A-98ECB695C9E0}"/>
              </a:ext>
            </a:extLst>
          </p:cNvPr>
          <p:cNvSpPr txBox="1"/>
          <p:nvPr/>
        </p:nvSpPr>
        <p:spPr>
          <a:xfrm>
            <a:off x="1927223" y="3428660"/>
            <a:ext cx="4766917" cy="338554"/>
          </a:xfrm>
          <a:prstGeom prst="rect">
            <a:avLst/>
          </a:prstGeom>
          <a:noFill/>
          <a:ln>
            <a:noFill/>
          </a:ln>
        </p:spPr>
        <p:txBody>
          <a:bodyPr wrap="square" rtlCol="0">
            <a:spAutoFit/>
          </a:bodyPr>
          <a:lstStyle/>
          <a:p>
            <a:pPr algn="ctr"/>
            <a:r>
              <a:rPr lang="en-GB" sz="1600" dirty="0"/>
              <a:t>D-ring disposition from </a:t>
            </a:r>
            <a:r>
              <a:rPr lang="el-GR" sz="1600" dirty="0"/>
              <a:t>α</a:t>
            </a:r>
            <a:r>
              <a:rPr lang="en-GB" sz="1600" dirty="0"/>
              <a:t>f to </a:t>
            </a:r>
            <a:r>
              <a:rPr lang="el-GR" sz="1600" dirty="0"/>
              <a:t>β</a:t>
            </a:r>
            <a:r>
              <a:rPr lang="en-GB" sz="1600" dirty="0"/>
              <a:t>f in order of </a:t>
            </a:r>
            <a:r>
              <a:rPr lang="el-GR" sz="1600" dirty="0"/>
              <a:t>μ</a:t>
            </a:r>
            <a:r>
              <a:rPr lang="en-GB" sz="1600" dirty="0"/>
              <a:t>s</a:t>
            </a:r>
          </a:p>
        </p:txBody>
      </p:sp>
      <p:pic>
        <p:nvPicPr>
          <p:cNvPr id="7" name="Picture 11" descr="A close up of a map&#10;&#10;Description automatically generated">
            <a:extLst>
              <a:ext uri="{FF2B5EF4-FFF2-40B4-BE49-F238E27FC236}">
                <a16:creationId xmlns:a16="http://schemas.microsoft.com/office/drawing/2014/main" id="{1963B85B-A348-4F47-ACE0-D6662AFF3A23}"/>
              </a:ext>
            </a:extLst>
          </p:cNvPr>
          <p:cNvPicPr>
            <a:picLocks noChangeAspect="1"/>
          </p:cNvPicPr>
          <p:nvPr/>
        </p:nvPicPr>
        <p:blipFill>
          <a:blip r:embed="rId3"/>
          <a:stretch>
            <a:fillRect/>
          </a:stretch>
        </p:blipFill>
        <p:spPr>
          <a:xfrm>
            <a:off x="4382511" y="3861809"/>
            <a:ext cx="2969280" cy="2232000"/>
          </a:xfrm>
          <a:prstGeom prst="rect">
            <a:avLst/>
          </a:prstGeom>
        </p:spPr>
      </p:pic>
      <p:cxnSp>
        <p:nvCxnSpPr>
          <p:cNvPr id="8" name="Straight Arrow Connector 16">
            <a:extLst>
              <a:ext uri="{FF2B5EF4-FFF2-40B4-BE49-F238E27FC236}">
                <a16:creationId xmlns:a16="http://schemas.microsoft.com/office/drawing/2014/main" id="{6678C3CF-2E07-465C-A6B3-D4F7B9C9A14C}"/>
              </a:ext>
            </a:extLst>
          </p:cNvPr>
          <p:cNvCxnSpPr>
            <a:stCxn id="5" idx="3"/>
            <a:endCxn id="7" idx="1"/>
          </p:cNvCxnSpPr>
          <p:nvPr/>
        </p:nvCxnSpPr>
        <p:spPr>
          <a:xfrm>
            <a:off x="3829050" y="4977809"/>
            <a:ext cx="5534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F6AA6306-60A4-4624-92FF-CFB6D7175468}"/>
              </a:ext>
            </a:extLst>
          </p:cNvPr>
          <p:cNvPicPr>
            <a:picLocks noChangeAspect="1"/>
          </p:cNvPicPr>
          <p:nvPr/>
        </p:nvPicPr>
        <p:blipFill>
          <a:blip r:embed="rId4"/>
          <a:stretch>
            <a:fillRect/>
          </a:stretch>
        </p:blipFill>
        <p:spPr>
          <a:xfrm>
            <a:off x="7662775" y="3344957"/>
            <a:ext cx="3840906" cy="3265704"/>
          </a:xfrm>
          <a:prstGeom prst="rect">
            <a:avLst/>
          </a:prstGeom>
        </p:spPr>
      </p:pic>
      <p:pic>
        <p:nvPicPr>
          <p:cNvPr id="10" name="Picture 14">
            <a:extLst>
              <a:ext uri="{FF2B5EF4-FFF2-40B4-BE49-F238E27FC236}">
                <a16:creationId xmlns:a16="http://schemas.microsoft.com/office/drawing/2014/main" id="{3BDF6525-256A-40FE-ACDC-FE3733E5995C}"/>
              </a:ext>
            </a:extLst>
          </p:cNvPr>
          <p:cNvPicPr>
            <a:picLocks noChangeAspect="1"/>
          </p:cNvPicPr>
          <p:nvPr/>
        </p:nvPicPr>
        <p:blipFill>
          <a:blip r:embed="rId5">
            <a:lum/>
            <a:alphaModFix/>
          </a:blip>
          <a:srcRect l="23440" r="24846"/>
          <a:stretch>
            <a:fillRect/>
          </a:stretch>
        </p:blipFill>
        <p:spPr>
          <a:xfrm>
            <a:off x="1286287" y="732289"/>
            <a:ext cx="2244677" cy="2578920"/>
          </a:xfrm>
          <a:prstGeom prst="rect">
            <a:avLst/>
          </a:prstGeom>
          <a:noFill/>
          <a:ln>
            <a:noFill/>
          </a:ln>
        </p:spPr>
      </p:pic>
      <p:sp>
        <p:nvSpPr>
          <p:cNvPr id="12" name="Прямоугольник 11">
            <a:extLst>
              <a:ext uri="{FF2B5EF4-FFF2-40B4-BE49-F238E27FC236}">
                <a16:creationId xmlns:a16="http://schemas.microsoft.com/office/drawing/2014/main" id="{FC4FF579-F686-41A4-AC2F-7838495129BB}"/>
              </a:ext>
            </a:extLst>
          </p:cNvPr>
          <p:cNvSpPr/>
          <p:nvPr/>
        </p:nvSpPr>
        <p:spPr>
          <a:xfrm>
            <a:off x="1601159" y="2127784"/>
            <a:ext cx="577048" cy="4705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4">
            <a:extLst>
              <a:ext uri="{FF2B5EF4-FFF2-40B4-BE49-F238E27FC236}">
                <a16:creationId xmlns:a16="http://schemas.microsoft.com/office/drawing/2014/main" id="{D1A1DA78-C7DE-48FE-BA34-5043EAEBD16C}"/>
              </a:ext>
            </a:extLst>
          </p:cNvPr>
          <p:cNvPicPr>
            <a:picLocks noChangeAspect="1"/>
          </p:cNvPicPr>
          <p:nvPr/>
        </p:nvPicPr>
        <p:blipFill>
          <a:blip r:embed="rId6"/>
          <a:stretch>
            <a:fillRect/>
          </a:stretch>
        </p:blipFill>
        <p:spPr>
          <a:xfrm>
            <a:off x="4382511" y="1029949"/>
            <a:ext cx="6655778" cy="1966242"/>
          </a:xfrm>
          <a:prstGeom prst="rect">
            <a:avLst/>
          </a:prstGeom>
        </p:spPr>
      </p:pic>
      <p:sp>
        <p:nvSpPr>
          <p:cNvPr id="16" name="Rectangle 4">
            <a:extLst>
              <a:ext uri="{FF2B5EF4-FFF2-40B4-BE49-F238E27FC236}">
                <a16:creationId xmlns:a16="http://schemas.microsoft.com/office/drawing/2014/main" id="{7C7CD2F7-91FE-43CA-A372-7F0D2307E88F}"/>
              </a:ext>
            </a:extLst>
          </p:cNvPr>
          <p:cNvSpPr/>
          <p:nvPr/>
        </p:nvSpPr>
        <p:spPr>
          <a:xfrm>
            <a:off x="3795728" y="585372"/>
            <a:ext cx="8171182" cy="338554"/>
          </a:xfrm>
          <a:prstGeom prst="rect">
            <a:avLst/>
          </a:prstGeom>
        </p:spPr>
        <p:txBody>
          <a:bodyPr wrap="square">
            <a:spAutoFit/>
          </a:bodyPr>
          <a:lstStyle/>
          <a:p>
            <a:pPr algn="ctr">
              <a:buClr>
                <a:srgbClr val="FF0000"/>
              </a:buClr>
            </a:pPr>
            <a:r>
              <a:rPr lang="en-US" sz="1600" dirty="0"/>
              <a:t>Isomerization of chromophore is a critical activation step in photoreceptor proteins</a:t>
            </a:r>
          </a:p>
        </p:txBody>
      </p:sp>
      <p:sp>
        <p:nvSpPr>
          <p:cNvPr id="19" name="Заголовок 1">
            <a:extLst>
              <a:ext uri="{FF2B5EF4-FFF2-40B4-BE49-F238E27FC236}">
                <a16:creationId xmlns:a16="http://schemas.microsoft.com/office/drawing/2014/main" id="{7D3618BE-528A-43CD-AFBE-322A73286271}"/>
              </a:ext>
            </a:extLst>
          </p:cNvPr>
          <p:cNvSpPr txBox="1">
            <a:spLocks/>
          </p:cNvSpPr>
          <p:nvPr/>
        </p:nvSpPr>
        <p:spPr>
          <a:xfrm>
            <a:off x="288550" y="-4738"/>
            <a:ext cx="11736798" cy="538020"/>
          </a:xfrm>
          <a:prstGeom prst="rect">
            <a:avLst/>
          </a:prstGeom>
          <a:ln>
            <a:noFill/>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000" kern="1200">
                <a:solidFill>
                  <a:schemeClr val="tx1"/>
                </a:solidFill>
                <a:latin typeface="PT Sans" panose="020B0503020203020204" pitchFamily="34" charset="77"/>
                <a:ea typeface="+mj-ea"/>
                <a:cs typeface="+mj-cs"/>
              </a:defRPr>
            </a:lvl1pPr>
          </a:lstStyle>
          <a:p>
            <a:r>
              <a:rPr lang="en-US" sz="2800" b="1" dirty="0"/>
              <a:t>Discovering reactions with QM/MM</a:t>
            </a:r>
          </a:p>
        </p:txBody>
      </p:sp>
    </p:spTree>
    <p:extLst>
      <p:ext uri="{BB962C8B-B14F-4D97-AF65-F5344CB8AC3E}">
        <p14:creationId xmlns:p14="http://schemas.microsoft.com/office/powerpoint/2010/main" val="2050395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8EA1-741E-8449-AE41-A7DC5C207023}"/>
              </a:ext>
            </a:extLst>
          </p:cNvPr>
          <p:cNvSpPr>
            <a:spLocks noGrp="1"/>
          </p:cNvSpPr>
          <p:nvPr>
            <p:ph type="title"/>
          </p:nvPr>
        </p:nvSpPr>
        <p:spPr>
          <a:xfrm>
            <a:off x="557981" y="-195713"/>
            <a:ext cx="11315877" cy="926326"/>
          </a:xfrm>
        </p:spPr>
        <p:txBody>
          <a:bodyPr>
            <a:normAutofit/>
          </a:bodyPr>
          <a:lstStyle/>
          <a:p>
            <a:r>
              <a:rPr lang="en-GB" sz="2700" b="1" dirty="0"/>
              <a:t>Protein simulations: using complex reaction coordinates</a:t>
            </a:r>
          </a:p>
        </p:txBody>
      </p:sp>
      <p:sp>
        <p:nvSpPr>
          <p:cNvPr id="4" name="Slide Number Placeholder 3">
            <a:extLst>
              <a:ext uri="{FF2B5EF4-FFF2-40B4-BE49-F238E27FC236}">
                <a16:creationId xmlns:a16="http://schemas.microsoft.com/office/drawing/2014/main" id="{9B53ED59-B2A7-414D-88B1-091CFF897FC8}"/>
              </a:ext>
            </a:extLst>
          </p:cNvPr>
          <p:cNvSpPr>
            <a:spLocks noGrp="1"/>
          </p:cNvSpPr>
          <p:nvPr>
            <p:ph type="sldNum" sz="quarter" idx="12"/>
          </p:nvPr>
        </p:nvSpPr>
        <p:spPr/>
        <p:txBody>
          <a:bodyPr/>
          <a:lstStyle/>
          <a:p>
            <a:fld id="{652FD0A2-323C-544B-81C5-8198DDC55B73}" type="slidenum">
              <a:rPr lang="en-US" smtClean="0"/>
              <a:pPr/>
              <a:t>9</a:t>
            </a:fld>
            <a:endParaRPr lang="en-US" dirty="0"/>
          </a:p>
        </p:txBody>
      </p:sp>
      <p:sp>
        <p:nvSpPr>
          <p:cNvPr id="5" name="TextBox 4">
            <a:extLst>
              <a:ext uri="{FF2B5EF4-FFF2-40B4-BE49-F238E27FC236}">
                <a16:creationId xmlns:a16="http://schemas.microsoft.com/office/drawing/2014/main" id="{3A502900-5CE5-497D-B12D-06EADA2716A4}"/>
              </a:ext>
            </a:extLst>
          </p:cNvPr>
          <p:cNvSpPr txBox="1"/>
          <p:nvPr/>
        </p:nvSpPr>
        <p:spPr>
          <a:xfrm>
            <a:off x="4370665" y="527413"/>
            <a:ext cx="7071194" cy="2585323"/>
          </a:xfrm>
          <a:prstGeom prst="rect">
            <a:avLst/>
          </a:prstGeom>
          <a:noFill/>
        </p:spPr>
        <p:txBody>
          <a:bodyPr wrap="square" rtlCol="0">
            <a:spAutoFit/>
          </a:bodyPr>
          <a:lstStyle/>
          <a:p>
            <a:r>
              <a:rPr lang="en-US" dirty="0">
                <a:latin typeface="PT Sans" panose="020B0503020203020204" pitchFamily="34" charset="-52"/>
              </a:rPr>
              <a:t>RNA-dependent-RNA-polymerase (</a:t>
            </a:r>
            <a:r>
              <a:rPr lang="en-US" dirty="0" err="1">
                <a:latin typeface="PT Sans" panose="020B0503020203020204" pitchFamily="34" charset="-52"/>
              </a:rPr>
              <a:t>RdRp</a:t>
            </a:r>
            <a:r>
              <a:rPr lang="en-US" dirty="0">
                <a:latin typeface="PT Sans" panose="020B0503020203020204" pitchFamily="34" charset="-52"/>
              </a:rPr>
              <a:t>) of SARS-CoV-2 virus</a:t>
            </a:r>
          </a:p>
          <a:p>
            <a:pPr marL="742950" lvl="1" indent="-285750">
              <a:buClr>
                <a:srgbClr val="4472C3"/>
              </a:buClr>
              <a:buFont typeface="Wingdings" panose="05000000000000000000" pitchFamily="2" charset="2"/>
              <a:buChar char="§"/>
            </a:pPr>
            <a:r>
              <a:rPr lang="en-US" dirty="0">
                <a:latin typeface="PT Sans" panose="020B0503020203020204" pitchFamily="34" charset="-52"/>
              </a:rPr>
              <a:t>Ensemble NVT (300K), 1 fs timestep</a:t>
            </a:r>
          </a:p>
          <a:p>
            <a:pPr marL="742950" lvl="1" indent="-285750">
              <a:buClr>
                <a:srgbClr val="4472C3"/>
              </a:buClr>
              <a:buFont typeface="Wingdings" panose="05000000000000000000" pitchFamily="2" charset="2"/>
              <a:buChar char="§"/>
            </a:pPr>
            <a:r>
              <a:rPr lang="en-US" dirty="0">
                <a:latin typeface="PT Sans" panose="020B0503020203020204" pitchFamily="34" charset="-52"/>
              </a:rPr>
              <a:t>10 </a:t>
            </a:r>
            <a:r>
              <a:rPr lang="en-US" dirty="0" err="1">
                <a:latin typeface="PT Sans" panose="020B0503020203020204" pitchFamily="34" charset="-52"/>
              </a:rPr>
              <a:t>ps</a:t>
            </a:r>
            <a:r>
              <a:rPr lang="en-US" dirty="0">
                <a:latin typeface="PT Sans" panose="020B0503020203020204" pitchFamily="34" charset="-52"/>
              </a:rPr>
              <a:t> equilibration</a:t>
            </a:r>
          </a:p>
          <a:p>
            <a:pPr marL="742950" lvl="1" indent="-285750">
              <a:buClr>
                <a:srgbClr val="4472C3"/>
              </a:buClr>
              <a:buFont typeface="Wingdings" panose="05000000000000000000" pitchFamily="2" charset="2"/>
              <a:buChar char="§"/>
            </a:pPr>
            <a:r>
              <a:rPr lang="en-US" dirty="0">
                <a:latin typeface="PT Sans" panose="020B0503020203020204" pitchFamily="34" charset="-52"/>
              </a:rPr>
              <a:t>AWH with 6 walkers each ~40 </a:t>
            </a:r>
            <a:r>
              <a:rPr lang="en-US" dirty="0" err="1">
                <a:latin typeface="PT Sans" panose="020B0503020203020204" pitchFamily="34" charset="-52"/>
              </a:rPr>
              <a:t>ps</a:t>
            </a:r>
            <a:r>
              <a:rPr lang="en-US" dirty="0">
                <a:latin typeface="PT Sans" panose="020B0503020203020204" pitchFamily="34" charset="-52"/>
              </a:rPr>
              <a:t> production run</a:t>
            </a:r>
          </a:p>
          <a:p>
            <a:pPr marL="742950" lvl="1" indent="-285750">
              <a:buClr>
                <a:srgbClr val="4472C3"/>
              </a:buClr>
              <a:buFont typeface="Wingdings" panose="05000000000000000000" pitchFamily="2" charset="2"/>
              <a:buChar char="§"/>
            </a:pPr>
            <a:r>
              <a:rPr lang="en-US" dirty="0">
                <a:latin typeface="PT Sans" panose="020B0503020203020204" pitchFamily="34" charset="-52"/>
              </a:rPr>
              <a:t>~7 days (6 </a:t>
            </a:r>
            <a:r>
              <a:rPr lang="en-US" dirty="0" err="1">
                <a:latin typeface="PT Sans" panose="020B0503020203020204" pitchFamily="34" charset="-52"/>
              </a:rPr>
              <a:t>ps</a:t>
            </a:r>
            <a:r>
              <a:rPr lang="en-US" dirty="0">
                <a:latin typeface="PT Sans" panose="020B0503020203020204" pitchFamily="34" charset="-52"/>
              </a:rPr>
              <a:t>/day) using  12 nodes (2 per walker) on </a:t>
            </a:r>
            <a:r>
              <a:rPr lang="en-US" dirty="0" err="1">
                <a:latin typeface="PT Sans" panose="020B0503020203020204" pitchFamily="34" charset="-52"/>
              </a:rPr>
              <a:t>Mahti</a:t>
            </a:r>
            <a:endParaRPr lang="en-US" dirty="0">
              <a:latin typeface="PT Sans" panose="020B0503020203020204" pitchFamily="34" charset="-52"/>
            </a:endParaRPr>
          </a:p>
          <a:p>
            <a:pPr marL="742950" lvl="1" indent="-285750">
              <a:buClr>
                <a:srgbClr val="4472C3"/>
              </a:buClr>
              <a:buFont typeface="Wingdings" panose="05000000000000000000" pitchFamily="2" charset="2"/>
              <a:buChar char="§"/>
            </a:pPr>
            <a:endParaRPr lang="en-US" dirty="0">
              <a:latin typeface="PT Sans" panose="020B0503020203020204" pitchFamily="34" charset="-52"/>
            </a:endParaRPr>
          </a:p>
          <a:p>
            <a:r>
              <a:rPr lang="en-US" dirty="0">
                <a:latin typeface="PT Sans" panose="020B0503020203020204" pitchFamily="34" charset="-52"/>
              </a:rPr>
              <a:t>Reaction coordinate is complex combination of:</a:t>
            </a:r>
          </a:p>
          <a:p>
            <a:r>
              <a:rPr lang="en-US" b="1" dirty="0">
                <a:latin typeface="PT Sans" panose="020B0503020203020204" pitchFamily="34" charset="-52"/>
              </a:rPr>
              <a:t>d1</a:t>
            </a:r>
            <a:r>
              <a:rPr lang="en-US" dirty="0">
                <a:latin typeface="PT Sans" panose="020B0503020203020204" pitchFamily="34" charset="-52"/>
              </a:rPr>
              <a:t> = P – O3’ atom of previous nucleotide</a:t>
            </a:r>
          </a:p>
          <a:p>
            <a:r>
              <a:rPr lang="en-US" b="1" dirty="0">
                <a:latin typeface="PT Sans" panose="020B0503020203020204" pitchFamily="34" charset="-52"/>
              </a:rPr>
              <a:t>d2 </a:t>
            </a:r>
            <a:r>
              <a:rPr lang="en-US" dirty="0">
                <a:latin typeface="PT Sans" panose="020B0503020203020204" pitchFamily="34" charset="-52"/>
              </a:rPr>
              <a:t>= P – O3a atom of ATP</a:t>
            </a:r>
            <a:endParaRPr lang="ru-RU" dirty="0"/>
          </a:p>
        </p:txBody>
      </p:sp>
      <p:pic>
        <p:nvPicPr>
          <p:cNvPr id="8" name="Рисунок 7">
            <a:extLst>
              <a:ext uri="{FF2B5EF4-FFF2-40B4-BE49-F238E27FC236}">
                <a16:creationId xmlns:a16="http://schemas.microsoft.com/office/drawing/2014/main" id="{90185324-70A6-471E-A620-134F8DCEA1AD}"/>
              </a:ext>
            </a:extLst>
          </p:cNvPr>
          <p:cNvPicPr>
            <a:picLocks noChangeAspect="1"/>
          </p:cNvPicPr>
          <p:nvPr/>
        </p:nvPicPr>
        <p:blipFill>
          <a:blip r:embed="rId3"/>
          <a:stretch>
            <a:fillRect/>
          </a:stretch>
        </p:blipFill>
        <p:spPr>
          <a:xfrm>
            <a:off x="1638224" y="543957"/>
            <a:ext cx="2300442" cy="2425746"/>
          </a:xfrm>
          <a:prstGeom prst="rect">
            <a:avLst/>
          </a:prstGeom>
        </p:spPr>
      </p:pic>
      <p:pic>
        <p:nvPicPr>
          <p:cNvPr id="6" name="Рисунок 5">
            <a:extLst>
              <a:ext uri="{FF2B5EF4-FFF2-40B4-BE49-F238E27FC236}">
                <a16:creationId xmlns:a16="http://schemas.microsoft.com/office/drawing/2014/main" id="{31DB7DED-AD52-4439-9074-67E4907CFD74}"/>
              </a:ext>
            </a:extLst>
          </p:cNvPr>
          <p:cNvPicPr>
            <a:picLocks noChangeAspect="1"/>
          </p:cNvPicPr>
          <p:nvPr/>
        </p:nvPicPr>
        <p:blipFill>
          <a:blip r:embed="rId4"/>
          <a:stretch>
            <a:fillRect/>
          </a:stretch>
        </p:blipFill>
        <p:spPr>
          <a:xfrm>
            <a:off x="1157025" y="3041977"/>
            <a:ext cx="2984268" cy="2972218"/>
          </a:xfrm>
          <a:prstGeom prst="rect">
            <a:avLst/>
          </a:prstGeom>
          <a:ln w="19050">
            <a:solidFill>
              <a:schemeClr val="tx1"/>
            </a:solidFill>
          </a:ln>
        </p:spPr>
      </p:pic>
      <p:sp>
        <p:nvSpPr>
          <p:cNvPr id="9" name="Прямоугольник 8">
            <a:extLst>
              <a:ext uri="{FF2B5EF4-FFF2-40B4-BE49-F238E27FC236}">
                <a16:creationId xmlns:a16="http://schemas.microsoft.com/office/drawing/2014/main" id="{157FD0A1-9CB7-4D1E-B698-3DFCB79CECE2}"/>
              </a:ext>
            </a:extLst>
          </p:cNvPr>
          <p:cNvSpPr/>
          <p:nvPr/>
        </p:nvSpPr>
        <p:spPr>
          <a:xfrm>
            <a:off x="2399071" y="1347019"/>
            <a:ext cx="481781" cy="4031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1" name="Прямая соединительная линия 10">
            <a:extLst>
              <a:ext uri="{FF2B5EF4-FFF2-40B4-BE49-F238E27FC236}">
                <a16:creationId xmlns:a16="http://schemas.microsoft.com/office/drawing/2014/main" id="{15FFA064-3FA3-469B-AB24-3AE7FA0BD958}"/>
              </a:ext>
            </a:extLst>
          </p:cNvPr>
          <p:cNvCxnSpPr>
            <a:cxnSpLocks/>
          </p:cNvCxnSpPr>
          <p:nvPr/>
        </p:nvCxnSpPr>
        <p:spPr>
          <a:xfrm>
            <a:off x="2880852" y="1750142"/>
            <a:ext cx="1272048" cy="12835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72129302-13BC-4038-AB9F-FAE905BB4753}"/>
              </a:ext>
            </a:extLst>
          </p:cNvPr>
          <p:cNvCxnSpPr>
            <a:cxnSpLocks/>
          </p:cNvCxnSpPr>
          <p:nvPr/>
        </p:nvCxnSpPr>
        <p:spPr>
          <a:xfrm flipH="1">
            <a:off x="1147763" y="1750142"/>
            <a:ext cx="1251312" cy="12835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DBA0DB0-414F-4205-AEDE-CBEF18BE6D66}"/>
              </a:ext>
            </a:extLst>
          </p:cNvPr>
          <p:cNvSpPr txBox="1"/>
          <p:nvPr/>
        </p:nvSpPr>
        <p:spPr>
          <a:xfrm>
            <a:off x="2465865" y="4034952"/>
            <a:ext cx="383438" cy="307777"/>
          </a:xfrm>
          <a:prstGeom prst="rect">
            <a:avLst/>
          </a:prstGeom>
          <a:noFill/>
        </p:spPr>
        <p:txBody>
          <a:bodyPr wrap="none" rtlCol="0">
            <a:spAutoFit/>
          </a:bodyPr>
          <a:lstStyle/>
          <a:p>
            <a:r>
              <a:rPr lang="en-US" sz="1400" b="1" dirty="0">
                <a:latin typeface="PT Sans" panose="020B0503020203020204" pitchFamily="34" charset="-52"/>
              </a:rPr>
              <a:t>d1</a:t>
            </a:r>
            <a:endParaRPr lang="ru-RU" sz="1400" b="1" dirty="0">
              <a:latin typeface="PT Sans" panose="020B0503020203020204" pitchFamily="34" charset="-52"/>
            </a:endParaRPr>
          </a:p>
        </p:txBody>
      </p:sp>
      <p:sp>
        <p:nvSpPr>
          <p:cNvPr id="23" name="TextBox 22">
            <a:extLst>
              <a:ext uri="{FF2B5EF4-FFF2-40B4-BE49-F238E27FC236}">
                <a16:creationId xmlns:a16="http://schemas.microsoft.com/office/drawing/2014/main" id="{8548AEBD-8EA2-4251-9E2E-93BA63995F91}"/>
              </a:ext>
            </a:extLst>
          </p:cNvPr>
          <p:cNvSpPr txBox="1"/>
          <p:nvPr/>
        </p:nvSpPr>
        <p:spPr>
          <a:xfrm>
            <a:off x="2867957" y="4027332"/>
            <a:ext cx="383438" cy="307777"/>
          </a:xfrm>
          <a:prstGeom prst="rect">
            <a:avLst/>
          </a:prstGeom>
          <a:noFill/>
        </p:spPr>
        <p:txBody>
          <a:bodyPr wrap="none" rtlCol="0">
            <a:spAutoFit/>
          </a:bodyPr>
          <a:lstStyle/>
          <a:p>
            <a:r>
              <a:rPr lang="en-US" sz="1400" b="1" dirty="0">
                <a:latin typeface="PT Sans" panose="020B0503020203020204" pitchFamily="34" charset="-52"/>
              </a:rPr>
              <a:t>d2</a:t>
            </a:r>
            <a:endParaRPr lang="ru-RU" sz="1400" b="1" dirty="0">
              <a:latin typeface="PT Sans" panose="020B0503020203020204" pitchFamily="34" charset="-52"/>
            </a:endParaRPr>
          </a:p>
        </p:txBody>
      </p:sp>
      <p:pic>
        <p:nvPicPr>
          <p:cNvPr id="25" name="Рисунок 24">
            <a:extLst>
              <a:ext uri="{FF2B5EF4-FFF2-40B4-BE49-F238E27FC236}">
                <a16:creationId xmlns:a16="http://schemas.microsoft.com/office/drawing/2014/main" id="{966D9578-7F8A-4760-BAFB-B11837EE721D}"/>
              </a:ext>
            </a:extLst>
          </p:cNvPr>
          <p:cNvPicPr>
            <a:picLocks noChangeAspect="1"/>
          </p:cNvPicPr>
          <p:nvPr/>
        </p:nvPicPr>
        <p:blipFill>
          <a:blip r:embed="rId5"/>
          <a:stretch>
            <a:fillRect/>
          </a:stretch>
        </p:blipFill>
        <p:spPr>
          <a:xfrm>
            <a:off x="9017134" y="3308677"/>
            <a:ext cx="3174124" cy="2876550"/>
          </a:xfrm>
          <a:prstGeom prst="rect">
            <a:avLst/>
          </a:prstGeom>
        </p:spPr>
      </p:pic>
      <p:pic>
        <p:nvPicPr>
          <p:cNvPr id="27" name="Рисунок 26">
            <a:extLst>
              <a:ext uri="{FF2B5EF4-FFF2-40B4-BE49-F238E27FC236}">
                <a16:creationId xmlns:a16="http://schemas.microsoft.com/office/drawing/2014/main" id="{6DE98B9C-DBFF-4381-A12B-F617C9D1FDED}"/>
              </a:ext>
            </a:extLst>
          </p:cNvPr>
          <p:cNvPicPr>
            <a:picLocks noChangeAspect="1"/>
          </p:cNvPicPr>
          <p:nvPr/>
        </p:nvPicPr>
        <p:blipFill>
          <a:blip r:embed="rId6"/>
          <a:stretch>
            <a:fillRect/>
          </a:stretch>
        </p:blipFill>
        <p:spPr>
          <a:xfrm>
            <a:off x="4560235" y="3020503"/>
            <a:ext cx="4488364" cy="3407932"/>
          </a:xfrm>
          <a:prstGeom prst="rect">
            <a:avLst/>
          </a:prstGeom>
        </p:spPr>
      </p:pic>
      <p:sp>
        <p:nvSpPr>
          <p:cNvPr id="28" name="TextBox 27">
            <a:extLst>
              <a:ext uri="{FF2B5EF4-FFF2-40B4-BE49-F238E27FC236}">
                <a16:creationId xmlns:a16="http://schemas.microsoft.com/office/drawing/2014/main" id="{EC763028-C919-4C72-A950-CDFA07FE27F3}"/>
              </a:ext>
            </a:extLst>
          </p:cNvPr>
          <p:cNvSpPr txBox="1"/>
          <p:nvPr/>
        </p:nvSpPr>
        <p:spPr>
          <a:xfrm>
            <a:off x="11077599" y="5026456"/>
            <a:ext cx="1009828" cy="369332"/>
          </a:xfrm>
          <a:prstGeom prst="rect">
            <a:avLst/>
          </a:prstGeom>
          <a:noFill/>
        </p:spPr>
        <p:txBody>
          <a:bodyPr wrap="none" rtlCol="0">
            <a:spAutoFit/>
          </a:bodyPr>
          <a:lstStyle/>
          <a:p>
            <a:r>
              <a:rPr lang="en-US" b="1" dirty="0"/>
              <a:t>reagents</a:t>
            </a:r>
            <a:endParaRPr lang="ru-RU" b="1" dirty="0"/>
          </a:p>
        </p:txBody>
      </p:sp>
      <p:sp>
        <p:nvSpPr>
          <p:cNvPr id="29" name="TextBox 28">
            <a:extLst>
              <a:ext uri="{FF2B5EF4-FFF2-40B4-BE49-F238E27FC236}">
                <a16:creationId xmlns:a16="http://schemas.microsoft.com/office/drawing/2014/main" id="{FB100FF7-CA6D-409D-920A-AD916761D67A}"/>
              </a:ext>
            </a:extLst>
          </p:cNvPr>
          <p:cNvSpPr txBox="1"/>
          <p:nvPr/>
        </p:nvSpPr>
        <p:spPr>
          <a:xfrm>
            <a:off x="10013998" y="3580830"/>
            <a:ext cx="994183" cy="369332"/>
          </a:xfrm>
          <a:prstGeom prst="rect">
            <a:avLst/>
          </a:prstGeom>
          <a:noFill/>
        </p:spPr>
        <p:txBody>
          <a:bodyPr wrap="none" rtlCol="0">
            <a:spAutoFit/>
          </a:bodyPr>
          <a:lstStyle/>
          <a:p>
            <a:r>
              <a:rPr lang="en-US" b="1" dirty="0"/>
              <a:t>products</a:t>
            </a:r>
            <a:endParaRPr lang="ru-RU" b="1" dirty="0"/>
          </a:p>
        </p:txBody>
      </p:sp>
      <p:sp>
        <p:nvSpPr>
          <p:cNvPr id="33" name="Полилиния: фигура 32">
            <a:extLst>
              <a:ext uri="{FF2B5EF4-FFF2-40B4-BE49-F238E27FC236}">
                <a16:creationId xmlns:a16="http://schemas.microsoft.com/office/drawing/2014/main" id="{19FA028E-5546-42FA-B397-962228529FDF}"/>
              </a:ext>
            </a:extLst>
          </p:cNvPr>
          <p:cNvSpPr/>
          <p:nvPr/>
        </p:nvSpPr>
        <p:spPr>
          <a:xfrm>
            <a:off x="9845424" y="3632200"/>
            <a:ext cx="1813176" cy="1803400"/>
          </a:xfrm>
          <a:custGeom>
            <a:avLst/>
            <a:gdLst>
              <a:gd name="connsiteX0" fmla="*/ 9776 w 1813176"/>
              <a:gd name="connsiteY0" fmla="*/ 0 h 1803400"/>
              <a:gd name="connsiteX1" fmla="*/ 9776 w 1813176"/>
              <a:gd name="connsiteY1" fmla="*/ 749300 h 1803400"/>
              <a:gd name="connsiteX2" fmla="*/ 111376 w 1813176"/>
              <a:gd name="connsiteY2" fmla="*/ 1358900 h 1803400"/>
              <a:gd name="connsiteX3" fmla="*/ 289176 w 1813176"/>
              <a:gd name="connsiteY3" fmla="*/ 1600200 h 1803400"/>
              <a:gd name="connsiteX4" fmla="*/ 517776 w 1813176"/>
              <a:gd name="connsiteY4" fmla="*/ 1689100 h 1803400"/>
              <a:gd name="connsiteX5" fmla="*/ 720976 w 1813176"/>
              <a:gd name="connsiteY5" fmla="*/ 1714500 h 1803400"/>
              <a:gd name="connsiteX6" fmla="*/ 1165476 w 1813176"/>
              <a:gd name="connsiteY6" fmla="*/ 1752600 h 1803400"/>
              <a:gd name="connsiteX7" fmla="*/ 1813176 w 1813176"/>
              <a:gd name="connsiteY7" fmla="*/ 1803400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3176" h="1803400">
                <a:moveTo>
                  <a:pt x="9776" y="0"/>
                </a:moveTo>
                <a:cubicBezTo>
                  <a:pt x="1309" y="261408"/>
                  <a:pt x="-7157" y="522817"/>
                  <a:pt x="9776" y="749300"/>
                </a:cubicBezTo>
                <a:cubicBezTo>
                  <a:pt x="26709" y="975783"/>
                  <a:pt x="64809" y="1217083"/>
                  <a:pt x="111376" y="1358900"/>
                </a:cubicBezTo>
                <a:cubicBezTo>
                  <a:pt x="157943" y="1500717"/>
                  <a:pt x="221443" y="1545167"/>
                  <a:pt x="289176" y="1600200"/>
                </a:cubicBezTo>
                <a:cubicBezTo>
                  <a:pt x="356909" y="1655233"/>
                  <a:pt x="445809" y="1670050"/>
                  <a:pt x="517776" y="1689100"/>
                </a:cubicBezTo>
                <a:cubicBezTo>
                  <a:pt x="589743" y="1708150"/>
                  <a:pt x="613026" y="1703917"/>
                  <a:pt x="720976" y="1714500"/>
                </a:cubicBezTo>
                <a:cubicBezTo>
                  <a:pt x="828926" y="1725083"/>
                  <a:pt x="1165476" y="1752600"/>
                  <a:pt x="1165476" y="1752600"/>
                </a:cubicBezTo>
                <a:lnTo>
                  <a:pt x="1813176" y="1803400"/>
                </a:ln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26888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75E5B4D-E8BF-DD4D-9EB4-20A69E26F449}" vid="{80DA90CE-5D17-3844-B3C7-C0A599ABE7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11089</TotalTime>
  <Words>751</Words>
  <Application>Microsoft Office PowerPoint</Application>
  <PresentationFormat>Широкоэкранный</PresentationFormat>
  <Paragraphs>108</Paragraphs>
  <Slides>12</Slides>
  <Notes>2</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12</vt:i4>
      </vt:variant>
    </vt:vector>
  </HeadingPairs>
  <TitlesOfParts>
    <vt:vector size="22" baseType="lpstr">
      <vt:lpstr>Arial</vt:lpstr>
      <vt:lpstr>Calibri</vt:lpstr>
      <vt:lpstr>Helvetica</vt:lpstr>
      <vt:lpstr>Helvetica Neue</vt:lpstr>
      <vt:lpstr>Lucida Console</vt:lpstr>
      <vt:lpstr>PT Sans</vt:lpstr>
      <vt:lpstr>Tw Cen MT</vt:lpstr>
      <vt:lpstr>Twentieth Century</vt:lpstr>
      <vt:lpstr>Wingdings</vt:lpstr>
      <vt:lpstr>Office Theme</vt:lpstr>
      <vt:lpstr>Using enhanced sampling  methods for studying reactions with QM/MM</vt:lpstr>
      <vt:lpstr>GROMACS-CP2K Interface</vt:lpstr>
      <vt:lpstr>Презентация PowerPoint</vt:lpstr>
      <vt:lpstr>Fully periodic QM/MM</vt:lpstr>
      <vt:lpstr>Setup a QM/MM calculation</vt:lpstr>
      <vt:lpstr>System: Diels-Alder reaction</vt:lpstr>
      <vt:lpstr>MDP Parameters for QM/MM</vt:lpstr>
      <vt:lpstr>Презентация PowerPoint</vt:lpstr>
      <vt:lpstr>Protein simulations: using complex reaction coordinates</vt:lpstr>
      <vt:lpstr>Tips for efficient AWH sampling with QM/MM</vt:lpstr>
      <vt:lpstr>1) CP2K parameters and best practices:</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QM/MM (GMX-CP2K Interface Demo)</dc:title>
  <dc:creator>Morozov, Dmitry;Modi, Vaibhav</dc:creator>
  <cp:lastModifiedBy>Morozov, Dmitry</cp:lastModifiedBy>
  <cp:revision>233</cp:revision>
  <dcterms:created xsi:type="dcterms:W3CDTF">2020-06-15T08:35:28Z</dcterms:created>
  <dcterms:modified xsi:type="dcterms:W3CDTF">2022-02-08T17:25:04Z</dcterms:modified>
</cp:coreProperties>
</file>